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113691298"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14523" r:id="rId35"/>
    <p:sldId id="285" r:id="rId36"/>
    <p:sldId id="321" r:id="rId37"/>
    <p:sldId id="291" r:id="rId38"/>
    <p:sldId id="292" r:id="rId39"/>
    <p:sldId id="293" r:id="rId40"/>
    <p:sldId id="294" r:id="rId41"/>
    <p:sldId id="295" r:id="rId4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varScale="1">
        <p:scale>
          <a:sx n="94" d="100"/>
          <a:sy n="94" d="100"/>
        </p:scale>
        <p:origin x="204" y="90"/>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EC5BA2EC-1E90-421D-9225-4CFE8BE2B988}" type="datetimeFigureOut">
              <a:rPr lang="en-US" smtClean="0"/>
              <a:t>8/30/2021</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56B4157-71EC-4923-8AB6-DEEE19DE9862}" type="slidenum">
              <a:rPr lang="en-US" smtClean="0"/>
              <a:t>‹#›</a:t>
            </a:fld>
            <a:endParaRPr lang="en-US"/>
          </a:p>
        </p:txBody>
      </p:sp>
    </p:spTree>
    <p:extLst>
      <p:ext uri="{BB962C8B-B14F-4D97-AF65-F5344CB8AC3E}">
        <p14:creationId xmlns:p14="http://schemas.microsoft.com/office/powerpoint/2010/main" val="209455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Hello everyone and thank you for joining us today to talk about the BinaxNOW COVID-19 Antigen Test Card &amp; NAVICA App. My name is </a:t>
            </a:r>
            <a:r>
              <a:rPr lang="en-US" sz="1200" u="sng" dirty="0"/>
              <a:t>              </a:t>
            </a:r>
            <a:r>
              <a:rPr lang="en-US" sz="1200" dirty="0"/>
              <a:t>, and I am a Technical Consultant with Abbott Rapid Diagnostics. As we go through the training today, please feel free to enter questions into the chat box. We’ll also have time at the end of this session to address any additional questions that you may have.</a:t>
            </a:r>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a:t>
            </a:fld>
            <a:endParaRPr lang="en-US"/>
          </a:p>
        </p:txBody>
      </p:sp>
    </p:spTree>
    <p:extLst>
      <p:ext uri="{BB962C8B-B14F-4D97-AF65-F5344CB8AC3E}">
        <p14:creationId xmlns:p14="http://schemas.microsoft.com/office/powerpoint/2010/main" val="397628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dirty="0"/>
              <a:t>This grid provides a great product overview highlighting several important aspects of the BinaxNOW COVID-19 Ag Card test. </a:t>
            </a:r>
          </a:p>
          <a:p>
            <a:pPr rtl="0" eaLnBrk="1" fontAlgn="auto" latinLnBrk="0" hangingPunct="1"/>
            <a:endParaRPr lang="en-US" sz="1200" dirty="0"/>
          </a:p>
          <a:p>
            <a:pPr marL="177845" indent="-177845">
              <a:buFont typeface="Arial" panose="020B0604020202020204" pitchFamily="34" charset="0"/>
              <a:buChar char="•"/>
            </a:pPr>
            <a:r>
              <a:rPr lang="en-US" sz="1200" dirty="0"/>
              <a:t>First, it is a Rapid lateral flow immunoassay for the qualitative detection and diagnosis of the antigen from the SARS-CoV-2 virus</a:t>
            </a:r>
          </a:p>
          <a:p>
            <a:pPr marL="177845" indent="-177845" fontAlgn="t">
              <a:buFont typeface="Arial" panose="020B0604020202020204" pitchFamily="34" charset="0"/>
              <a:buChar char="•"/>
            </a:pPr>
            <a:r>
              <a:rPr lang="en-US" sz="1200" dirty="0"/>
              <a:t>The test should be utilized at or near the Point of Care in settings operating under </a:t>
            </a:r>
            <a:r>
              <a:rPr lang="en-US" sz="1200" b="1" dirty="0"/>
              <a:t>CLIA Certificate of Waiver, which is a requirement.</a:t>
            </a:r>
            <a:endParaRPr lang="en-US" sz="1200" dirty="0"/>
          </a:p>
          <a:p>
            <a:pPr marL="177845" indent="-177845" fontAlgn="t">
              <a:buFont typeface="Arial" panose="020B0604020202020204" pitchFamily="34" charset="0"/>
              <a:buChar char="•"/>
            </a:pPr>
            <a:r>
              <a:rPr lang="en-US" sz="1200" dirty="0"/>
              <a:t>The specimen type is a Direct nasal swab, and only the swabs that are provided in the test kits are to be used for this test.</a:t>
            </a:r>
          </a:p>
          <a:p>
            <a:pPr marL="177845" indent="-177845" defTabSz="948507" fontAlgn="t">
              <a:buFont typeface="Arial" panose="020B0604020202020204" pitchFamily="34" charset="0"/>
              <a:buChar char="•"/>
              <a:defRPr/>
            </a:pPr>
            <a:r>
              <a:rPr lang="en-US" sz="1200" dirty="0"/>
              <a:t>Results are visually read at 15 minutes. Results cannot be read or interpreted after 30 minutes.</a:t>
            </a:r>
          </a:p>
          <a:p>
            <a:pPr marL="177845" indent="-177845" defTabSz="948507" fontAlgn="t">
              <a:buFont typeface="Arial" panose="020B0604020202020204" pitchFamily="34" charset="0"/>
              <a:buChar char="•"/>
              <a:defRPr/>
            </a:pPr>
            <a:r>
              <a:rPr lang="en-US" sz="1200" dirty="0"/>
              <a:t>Each test kit contains 40 test cards, extraction reagent, QC material, patient collection swabs, product insert, procedure card and fact sheet. These kits should be stored at room temp or 2-30°C.  Each kit also contains one larger healthcare provider fact sheet, and then a smaller pad of patient fact sheets that can be torn off and given to each patient that's being tested. </a:t>
            </a:r>
          </a:p>
          <a:p>
            <a:pPr marL="177845" indent="-177845" defTabSz="948507" fontAlgn="t">
              <a:buFont typeface="Arial" panose="020B0604020202020204" pitchFamily="34" charset="0"/>
              <a:buChar char="•"/>
              <a:defRPr/>
            </a:pPr>
            <a:r>
              <a:rPr lang="en-US" sz="1200" dirty="0"/>
              <a:t>ALL components of this test kit should be discarded as </a:t>
            </a:r>
            <a:r>
              <a:rPr lang="en-US" sz="1200" b="1" dirty="0"/>
              <a:t>Biohazard Waste. </a:t>
            </a:r>
            <a:r>
              <a:rPr lang="en-US" sz="1200" dirty="0"/>
              <a:t>So yes, we do mean that the biohazard waste should be initiated and set up. This is a red bag biohazard waste requirement. </a:t>
            </a:r>
          </a:p>
          <a:p>
            <a:pPr marL="177845" indent="-177845" defTabSz="948507" fontAlgn="t">
              <a:buFont typeface="Arial" panose="020B0604020202020204" pitchFamily="34" charset="0"/>
              <a:buChar char="•"/>
              <a:defRPr/>
            </a:pPr>
            <a:r>
              <a:rPr lang="en-US" sz="1200" dirty="0"/>
              <a:t>In regards to PPE for specimen collection and handling, we do not have any specific or additional requirements for PPE outside of what the CDC guidelines already recommend. We do encourage you to refer to the CDC guidelines for collecting, handling and testing clinical specimens and we do provide the link to this website directly in our product insert.</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10</a:t>
            </a:fld>
            <a:endParaRPr lang="en-US"/>
          </a:p>
        </p:txBody>
      </p:sp>
    </p:spTree>
    <p:extLst>
      <p:ext uri="{BB962C8B-B14F-4D97-AF65-F5344CB8AC3E}">
        <p14:creationId xmlns:p14="http://schemas.microsoft.com/office/powerpoint/2010/main" val="339357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materials that are needed to perform the test are all included in each kit, with the exception of a stopwatch and optional transport tube. Each kit includes 40 test cards, a bottle of extraction reagent, patient collection swabs, a silver-wrapped positive control swab, a blank swab to be used as a negative control, the product insert and procedure card, and the healthcare provide and patient fact sheets. You’ll need to also have a clock or timer available. The kits should be stored at room temperature, and you should always ensure that the testing components are at room temperature before use. You’ll notice that on the back of the packaging, the expiration date and lot number are listed.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11</a:t>
            </a:fld>
            <a:endParaRPr lang="en-US"/>
          </a:p>
        </p:txBody>
      </p:sp>
    </p:spTree>
    <p:extLst>
      <p:ext uri="{BB962C8B-B14F-4D97-AF65-F5344CB8AC3E}">
        <p14:creationId xmlns:p14="http://schemas.microsoft.com/office/powerpoint/2010/main" val="125422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The BinaxNOW COVID-19 antigen card has built in internal procedural controls. In an untested card, there will be a blue line present at that control line position. The top line position is where your blue control line will be. Once a test has been performed, the blue line will wash away and a pink or purple line will appear confirming that the sample has flowed through the test strip and that the reagents are working appropriately.</a:t>
            </a:r>
          </a:p>
          <a:p>
            <a:pPr marL="0" indent="0">
              <a:buFontTx/>
              <a:buNone/>
            </a:pPr>
            <a:endParaRPr lang="en-US" sz="1200" dirty="0"/>
          </a:p>
          <a:p>
            <a:r>
              <a:rPr lang="en-US" sz="1200" dirty="0"/>
              <a:t>So again, this internal procedural control is something that happens automatically. It's going to confirm that the test card that and reagents are working appropriately. Abbott recommends recording all results with each test run.</a:t>
            </a:r>
          </a:p>
          <a:p>
            <a:endParaRPr lang="en-US" sz="1200" dirty="0"/>
          </a:p>
          <a:p>
            <a:r>
              <a:rPr lang="en-US" sz="1200" dirty="0"/>
              <a:t>Please note that if the blue line is not present at the control line position </a:t>
            </a:r>
            <a:r>
              <a:rPr lang="en-US" sz="1200" b="1" dirty="0"/>
              <a:t>prior</a:t>
            </a:r>
            <a:r>
              <a:rPr lang="en-US" sz="1200" dirty="0"/>
              <a:t> to running and beginning a test, the test card should be discarded and reported to Abbott Technical Services.</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12</a:t>
            </a:fld>
            <a:endParaRPr lang="en-US"/>
          </a:p>
        </p:txBody>
      </p:sp>
    </p:spTree>
    <p:extLst>
      <p:ext uri="{BB962C8B-B14F-4D97-AF65-F5344CB8AC3E}">
        <p14:creationId xmlns:p14="http://schemas.microsoft.com/office/powerpoint/2010/main" val="344427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internal procedural controls, Abbott recommends the use of a positive and negative control to ensure test reagents are working appropriately and tasks are performed correctly. Each BinaxNOW COVID-19 antigen card kit will contain a positive control swab. As pictured here, it will come in a foil pack just as you see. We do encourage the use of a </a:t>
            </a:r>
            <a:r>
              <a:rPr lang="en-US" sz="1200" b="1" dirty="0"/>
              <a:t>blank</a:t>
            </a:r>
            <a:r>
              <a:rPr lang="en-US" sz="1200" dirty="0"/>
              <a:t> patient swab to be used as the negative control. </a:t>
            </a:r>
          </a:p>
          <a:p>
            <a:endParaRPr lang="en-US" sz="1200" dirty="0"/>
          </a:p>
          <a:p>
            <a:r>
              <a:rPr lang="en-US" sz="1200" b="1" dirty="0"/>
              <a:t>Nothing</a:t>
            </a:r>
            <a:r>
              <a:rPr lang="en-US" sz="1200" dirty="0"/>
              <a:t> in the test kit will specifically be labeled negative quality control swab, but it is required to perform both a positive and a negative control. A blank patient swab should be used for the negative control test. The manufacturer requirements for frequency of external quality control is with each new shipment received and for any untrained operators. As always, facilities should comply with local, state and federal regulations regarding any additional QC they may require.</a:t>
            </a:r>
          </a:p>
          <a:p>
            <a:endParaRPr lang="en-US" sz="1200" dirty="0"/>
          </a:p>
          <a:p>
            <a:r>
              <a:rPr lang="en-US" sz="1200" dirty="0"/>
              <a:t>New operators should perform one positive AND one negative, so they demonstrate the capability to interpret both a positive and a negative result on the test card. If correct QC results are not obtained, the facility should contact the Abbott Technical Services team.</a:t>
            </a:r>
            <a:endParaRPr lang="en-US" dirty="0"/>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13</a:t>
            </a:fld>
            <a:endParaRPr lang="en-US"/>
          </a:p>
        </p:txBody>
      </p:sp>
    </p:spTree>
    <p:extLst>
      <p:ext uri="{BB962C8B-B14F-4D97-AF65-F5344CB8AC3E}">
        <p14:creationId xmlns:p14="http://schemas.microsoft.com/office/powerpoint/2010/main" val="24816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we’re going to cover sample collection, specimen transport, and storage. As we previously mentioned, the approved sample type for the BinaxNOW COVID-19 antigen card is a direct nasal swab. It is very important that only the swabs provided in the test kit are to be used for a nasal swab collection. No other swabs are to be used.</a:t>
            </a:r>
          </a:p>
          <a:p>
            <a:endParaRPr lang="en-US" sz="1200" dirty="0"/>
          </a:p>
          <a:p>
            <a:r>
              <a:rPr lang="en-US" sz="1200" dirty="0"/>
              <a:t>- The swab is inserted into the first nostril until resistance is met, which is at the level of the nasal turbinate or about one inch. </a:t>
            </a:r>
          </a:p>
          <a:p>
            <a:r>
              <a:rPr lang="en-US" sz="1200" dirty="0"/>
              <a:t>- The swab is rotated </a:t>
            </a:r>
            <a:r>
              <a:rPr lang="en-US" sz="1200" u="sng" dirty="0"/>
              <a:t>against</a:t>
            </a:r>
            <a:r>
              <a:rPr lang="en-US" sz="1200" dirty="0"/>
              <a:t> the nasal wall five times or more for a total of 15 seconds to get a good specimen collection and representation of the nasal passage.</a:t>
            </a:r>
          </a:p>
          <a:p>
            <a:r>
              <a:rPr lang="en-US" sz="1200" dirty="0"/>
              <a:t>- This process is repeated in the second nostril using the </a:t>
            </a:r>
            <a:r>
              <a:rPr lang="en-US" sz="1200" b="1" dirty="0"/>
              <a:t>same</a:t>
            </a:r>
            <a:r>
              <a:rPr lang="en-US" sz="1200" dirty="0"/>
              <a:t> swab.</a:t>
            </a:r>
          </a:p>
          <a:p>
            <a:endParaRPr lang="en-US" sz="1200" dirty="0"/>
          </a:p>
          <a:p>
            <a:r>
              <a:rPr lang="en-US" sz="1200" dirty="0"/>
              <a:t>The anatomical guide for sampling is provided in each test kit and is also available in electronic format on the training toolkit. For optimal performance, Abbott recommends testing specimens immediately after collection. This is a test that's meant to be run at the point of care or near patient care testing.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14</a:t>
            </a:fld>
            <a:endParaRPr lang="en-US"/>
          </a:p>
        </p:txBody>
      </p:sp>
    </p:spTree>
    <p:extLst>
      <p:ext uri="{BB962C8B-B14F-4D97-AF65-F5344CB8AC3E}">
        <p14:creationId xmlns:p14="http://schemas.microsoft.com/office/powerpoint/2010/main" val="286063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However, we understand immediate testing may not always be an option.  If immediate testing is not possible, there are some key points to remember if a site plans on transporting or storing these specimens at all. </a:t>
            </a:r>
          </a:p>
          <a:p>
            <a:endParaRPr lang="en-US" sz="1200" dirty="0"/>
          </a:p>
          <a:p>
            <a:r>
              <a:rPr lang="en-US" sz="1200" dirty="0"/>
              <a:t>First and foremost, </a:t>
            </a:r>
            <a:r>
              <a:rPr lang="en-US" sz="1200" b="1" u="sng" dirty="0"/>
              <a:t>do not </a:t>
            </a:r>
            <a:r>
              <a:rPr lang="en-US" sz="1200" dirty="0"/>
              <a:t>return the swab to its original packaging.  </a:t>
            </a:r>
          </a:p>
          <a:p>
            <a:endParaRPr lang="en-US" sz="1200" dirty="0"/>
          </a:p>
          <a:p>
            <a:r>
              <a:rPr lang="en-US" sz="1200" dirty="0"/>
              <a:t>The nasal swab can be placed in a clean, unused, tightly capped plastic tube, and then labeled with the appropriate patient information. </a:t>
            </a:r>
          </a:p>
          <a:p>
            <a:pPr marL="0" indent="0">
              <a:buFontTx/>
              <a:buNone/>
            </a:pPr>
            <a:r>
              <a:rPr lang="en-US" sz="1200" dirty="0"/>
              <a:t>The nasal swab in the plastic tube will be stable at room temperature for up to one hour prior to testing. </a:t>
            </a:r>
          </a:p>
          <a:p>
            <a:pPr marL="0" indent="0">
              <a:buFontTx/>
              <a:buNone/>
            </a:pPr>
            <a:r>
              <a:rPr lang="en-US" sz="1200" dirty="0"/>
              <a:t>If more than a one-hour delay occurs, the sample should be disposed and a new sample collected for testing.</a:t>
            </a:r>
          </a:p>
          <a:p>
            <a:endParaRPr lang="en-US" sz="1200" dirty="0"/>
          </a:p>
          <a:p>
            <a:r>
              <a:rPr lang="en-US" sz="1200" dirty="0"/>
              <a:t>If there are questions related to the specimen transport tubes or inquiries about how to purchase transport tubes, facilities can contact Abbott Customer Service.  </a:t>
            </a:r>
            <a:endParaRPr lang="en-US" dirty="0"/>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15</a:t>
            </a:fld>
            <a:endParaRPr lang="en-US"/>
          </a:p>
        </p:txBody>
      </p:sp>
    </p:spTree>
    <p:extLst>
      <p:ext uri="{BB962C8B-B14F-4D97-AF65-F5344CB8AC3E}">
        <p14:creationId xmlns:p14="http://schemas.microsoft.com/office/powerpoint/2010/main" val="313542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necessary materials required to transport a patient specimen.  </a:t>
            </a:r>
          </a:p>
          <a:p>
            <a:pPr marL="171450" indent="-171450">
              <a:buFontTx/>
              <a:buChar char="-"/>
            </a:pPr>
            <a:r>
              <a:rPr lang="en-US" dirty="0"/>
              <a:t>A clean unused plastic tube, caps to close the tube and a patient label.  </a:t>
            </a:r>
          </a:p>
          <a:p>
            <a:pPr marL="171450" indent="-171450">
              <a:buFontTx/>
              <a:buChar char="-"/>
            </a:pPr>
            <a:r>
              <a:rPr lang="en-US" dirty="0"/>
              <a:t>First cap the plastic tube. </a:t>
            </a:r>
          </a:p>
          <a:p>
            <a:pPr marL="171450" indent="-171450">
              <a:buFontTx/>
              <a:buChar char="-"/>
            </a:pPr>
            <a:r>
              <a:rPr lang="en-US" dirty="0"/>
              <a:t>The appropriate patient information written on the label and affixed to the plastic tube.  </a:t>
            </a:r>
          </a:p>
          <a:p>
            <a:pPr marL="171450" indent="-171450">
              <a:buFontTx/>
              <a:buChar char="-"/>
            </a:pPr>
            <a:r>
              <a:rPr lang="en-US" dirty="0"/>
              <a:t>Collect the nasal swab specimen from the patient and place the nasal swab in the clean unused plastic tube.  </a:t>
            </a:r>
          </a:p>
          <a:p>
            <a:pPr marL="171450" indent="-171450">
              <a:buFontTx/>
              <a:buChar char="-"/>
            </a:pPr>
            <a:r>
              <a:rPr lang="en-US" dirty="0"/>
              <a:t>Finally, place the cap on the tube and transport it to the testing area.  </a:t>
            </a:r>
          </a:p>
          <a:p>
            <a:pPr marL="171450" indent="-171450">
              <a:buFontTx/>
              <a:buChar char="-"/>
            </a:pPr>
            <a:endParaRPr lang="en-US" dirty="0"/>
          </a:p>
          <a:p>
            <a:r>
              <a:rPr lang="en-US" dirty="0"/>
              <a:t>Remember that the specimen is stable for one hour at room temperature.</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16</a:t>
            </a:fld>
            <a:endParaRPr lang="en-US"/>
          </a:p>
        </p:txBody>
      </p:sp>
    </p:spTree>
    <p:extLst>
      <p:ext uri="{BB962C8B-B14F-4D97-AF65-F5344CB8AC3E}">
        <p14:creationId xmlns:p14="http://schemas.microsoft.com/office/powerpoint/2010/main" val="280305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650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diagram highlights key points from the test procedure steps, and it is taken from the procedure card that is included in each test kit.</a:t>
            </a:r>
          </a:p>
          <a:p>
            <a:endParaRPr lang="en-US" sz="1200" dirty="0"/>
          </a:p>
          <a:p>
            <a:r>
              <a:rPr lang="en-US" sz="1200" dirty="0"/>
              <a:t>It is 4 simple steps, with the 5</a:t>
            </a:r>
            <a:r>
              <a:rPr lang="en-US" sz="1200" baseline="30000" dirty="0"/>
              <a:t>th</a:t>
            </a:r>
            <a:r>
              <a:rPr lang="en-US" sz="1200" dirty="0"/>
              <a:t> step visually reading results. </a:t>
            </a:r>
          </a:p>
          <a:p>
            <a:endParaRPr lang="en-US" sz="1200" dirty="0"/>
          </a:p>
          <a:p>
            <a:r>
              <a:rPr lang="en-US" sz="1200" dirty="0"/>
              <a:t>Step 1 add the extraction reagent.</a:t>
            </a:r>
          </a:p>
          <a:p>
            <a:r>
              <a:rPr lang="en-US" sz="1200" dirty="0"/>
              <a:t>Step 2 insert the nasal swab into the test card. </a:t>
            </a:r>
          </a:p>
          <a:p>
            <a:r>
              <a:rPr lang="en-US" sz="1200" dirty="0"/>
              <a:t>Step 3 rotate or turn the nasal swab 3 times a full 360 degrees.</a:t>
            </a:r>
          </a:p>
          <a:p>
            <a:r>
              <a:rPr lang="en-US" sz="1200" dirty="0"/>
              <a:t>Step 4 close and securely sealing the test card and waiting 15 minutes.</a:t>
            </a:r>
          </a:p>
          <a:p>
            <a:r>
              <a:rPr lang="en-US" sz="1200" dirty="0"/>
              <a:t>Step 5 visually read results.</a:t>
            </a:r>
          </a:p>
          <a:p>
            <a:endParaRPr lang="en-US" sz="1200" dirty="0"/>
          </a:p>
          <a:p>
            <a:r>
              <a:rPr lang="en-US" sz="1200" dirty="0"/>
              <a:t>Again, 4 simple steps, and then the 5th of which is going to be visually reading results. This is a very straight forward, user-friendly test.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18</a:t>
            </a:fld>
            <a:endParaRPr lang="en-US"/>
          </a:p>
        </p:txBody>
      </p:sp>
    </p:spTree>
    <p:extLst>
      <p:ext uri="{BB962C8B-B14F-4D97-AF65-F5344CB8AC3E}">
        <p14:creationId xmlns:p14="http://schemas.microsoft.com/office/powerpoint/2010/main" val="596746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on the left is a view of the card when it is removed from its original foil packaging. When the card is opened for use, the image on the right is a view of the inside. </a:t>
            </a:r>
          </a:p>
        </p:txBody>
      </p:sp>
      <p:sp>
        <p:nvSpPr>
          <p:cNvPr id="4" name="Slide Number Placeholder 3"/>
          <p:cNvSpPr>
            <a:spLocks noGrp="1"/>
          </p:cNvSpPr>
          <p:nvPr>
            <p:ph type="sldNum" sz="quarter" idx="5"/>
          </p:nvPr>
        </p:nvSpPr>
        <p:spPr/>
        <p:txBody>
          <a:bodyPr/>
          <a:lstStyle/>
          <a:p>
            <a:fld id="{E56B4157-71EC-4923-8AB6-DEEE19DE9862}" type="slidenum">
              <a:rPr lang="en-US" smtClean="0"/>
              <a:t>19</a:t>
            </a:fld>
            <a:endParaRPr lang="en-US"/>
          </a:p>
        </p:txBody>
      </p:sp>
    </p:spTree>
    <p:extLst>
      <p:ext uri="{BB962C8B-B14F-4D97-AF65-F5344CB8AC3E}">
        <p14:creationId xmlns:p14="http://schemas.microsoft.com/office/powerpoint/2010/main" val="259692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go over the details of the BinaxNOW COVID-19 test card and use, an overview of the NAVICA App, and I’ll also show you where to find some helpful tools and documents online.</a:t>
            </a:r>
          </a:p>
        </p:txBody>
      </p:sp>
      <p:sp>
        <p:nvSpPr>
          <p:cNvPr id="4" name="Slide Number Placeholder 3"/>
          <p:cNvSpPr>
            <a:spLocks noGrp="1"/>
          </p:cNvSpPr>
          <p:nvPr>
            <p:ph type="sldNum" sz="quarter" idx="5"/>
          </p:nvPr>
        </p:nvSpPr>
        <p:spPr/>
        <p:txBody>
          <a:bodyPr/>
          <a:lstStyle/>
          <a:p>
            <a:fld id="{E56B4157-71EC-4923-8AB6-DEEE19DE9862}" type="slidenum">
              <a:rPr lang="en-US" smtClean="0"/>
              <a:t>2</a:t>
            </a:fld>
            <a:endParaRPr lang="en-US"/>
          </a:p>
        </p:txBody>
      </p:sp>
    </p:spTree>
    <p:extLst>
      <p:ext uri="{BB962C8B-B14F-4D97-AF65-F5344CB8AC3E}">
        <p14:creationId xmlns:p14="http://schemas.microsoft.com/office/powerpoint/2010/main" val="1331163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All test components should be at room temperature before use</a:t>
            </a:r>
          </a:p>
          <a:p>
            <a:pPr marL="0" indent="0">
              <a:buFontTx/>
              <a:buNone/>
            </a:pPr>
            <a:endParaRPr lang="en-US" sz="1200" b="1" dirty="0"/>
          </a:p>
          <a:p>
            <a:r>
              <a:rPr lang="en-US" sz="1200" dirty="0"/>
              <a:t>The test card should be opened </a:t>
            </a:r>
            <a:r>
              <a:rPr lang="en-US" sz="1200" u="sng" dirty="0"/>
              <a:t>just prior to use</a:t>
            </a:r>
            <a:r>
              <a:rPr lang="en-US" sz="1200" dirty="0"/>
              <a:t>. Multiple test cards should not be opened at once.  It is very important to leave the test cards in their foil pack and open them just prior to use. </a:t>
            </a:r>
          </a:p>
          <a:p>
            <a:r>
              <a:rPr lang="en-US" sz="1200" dirty="0"/>
              <a:t>Lay the test card flat for testing. </a:t>
            </a:r>
          </a:p>
          <a:p>
            <a:r>
              <a:rPr lang="en-US" sz="1200" dirty="0"/>
              <a:t>Get into the habit of ensuring that the blue control line </a:t>
            </a:r>
            <a:r>
              <a:rPr lang="en-US" sz="1200" b="1" dirty="0"/>
              <a:t>is present </a:t>
            </a:r>
            <a:r>
              <a:rPr lang="en-US" sz="1200" dirty="0"/>
              <a:t>at the control line position before beginning any testing.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20</a:t>
            </a:fld>
            <a:endParaRPr lang="en-US"/>
          </a:p>
        </p:txBody>
      </p:sp>
    </p:spTree>
    <p:extLst>
      <p:ext uri="{BB962C8B-B14F-4D97-AF65-F5344CB8AC3E}">
        <p14:creationId xmlns:p14="http://schemas.microsoft.com/office/powerpoint/2010/main" val="3591939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Step one is adding your extraction reagents. It is </a:t>
            </a:r>
            <a:r>
              <a:rPr lang="en-US" sz="1200" b="1" dirty="0"/>
              <a:t>very</a:t>
            </a:r>
            <a:r>
              <a:rPr lang="en-US" sz="1200" dirty="0"/>
              <a:t> important to hold the extraction reagent bottle vertically, to ensure that you're adding an adequate volume of drops.</a:t>
            </a:r>
          </a:p>
          <a:p>
            <a:endParaRPr lang="en-US" sz="1200" dirty="0"/>
          </a:p>
          <a:p>
            <a:r>
              <a:rPr lang="en-US" sz="1200" dirty="0"/>
              <a:t>If you aren't holding that extraction reagent bottle completely vertical, you may not be adding sufficient volume of that drop. Holding the extraction reagent bottle vertically:</a:t>
            </a:r>
          </a:p>
          <a:p>
            <a:r>
              <a:rPr lang="en-US" sz="1200" dirty="0"/>
              <a:t>- For a patient test, squeeze 6 drops onto the test card where indicated.</a:t>
            </a:r>
          </a:p>
          <a:p>
            <a:r>
              <a:rPr lang="en-US" sz="1200" dirty="0"/>
              <a:t>- For a quality control test, squeeze 8 drops onto the test card where indicated. </a:t>
            </a:r>
          </a:p>
          <a:p>
            <a:pPr marL="0" indent="0">
              <a:buFontTx/>
              <a:buNone/>
            </a:pPr>
            <a:r>
              <a:rPr lang="en-US" sz="1200" dirty="0"/>
              <a:t>- The procedure for performing a patient test and a quality control test is exactly the same, except there is an additional 2 drops of extraction reagent for a QC test.</a:t>
            </a:r>
          </a:p>
          <a:p>
            <a:pPr marL="285750" indent="-285750">
              <a:buFontTx/>
              <a:buChar char="-"/>
            </a:pPr>
            <a:endParaRPr lang="en-US" sz="1200" dirty="0"/>
          </a:p>
          <a:p>
            <a:r>
              <a:rPr lang="en-US" sz="1200" dirty="0"/>
              <a:t>Additionally, when adding your extraction reagent, </a:t>
            </a:r>
            <a:r>
              <a:rPr lang="en-US" sz="1200" b="1" dirty="0"/>
              <a:t>do not </a:t>
            </a:r>
            <a:r>
              <a:rPr lang="en-US" sz="1200" dirty="0"/>
              <a:t>touch the dropper tip to the test card. This extraction reagent bottle is for multiple tests in the test kit. To prevent contamination, it is important to </a:t>
            </a:r>
            <a:r>
              <a:rPr lang="en-US" sz="1200" b="1" dirty="0"/>
              <a:t>not</a:t>
            </a:r>
            <a:r>
              <a:rPr lang="en-US" sz="1200" dirty="0"/>
              <a:t> touch that dropper tip to the test card.</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21</a:t>
            </a:fld>
            <a:endParaRPr lang="en-US"/>
          </a:p>
        </p:txBody>
      </p:sp>
    </p:spTree>
    <p:extLst>
      <p:ext uri="{BB962C8B-B14F-4D97-AF65-F5344CB8AC3E}">
        <p14:creationId xmlns:p14="http://schemas.microsoft.com/office/powerpoint/2010/main" val="1695531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step number two, after you add your extraction reagent, insert the swab. This is going to be a patient nasal swab or a quality control swab into the bottom hole of the test card. Firmly push that swab upward until you see the swab tip visible in the top hole of the test card. You won't need to push very hard, but you do want to make sure that you're sliding that swab upwards until you can see that swab head is visible in the top hole of the test card.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22</a:t>
            </a:fld>
            <a:endParaRPr lang="en-US"/>
          </a:p>
        </p:txBody>
      </p:sp>
    </p:spTree>
    <p:extLst>
      <p:ext uri="{BB962C8B-B14F-4D97-AF65-F5344CB8AC3E}">
        <p14:creationId xmlns:p14="http://schemas.microsoft.com/office/powerpoint/2010/main" val="2890045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200" dirty="0"/>
              <a:t>Step three is a very important step because if you do not complete this step, you could have false negative results. On step number three, after inserting the nasal swab in the bottom hole, making sure the head of the swab is visible in the top hole, rotate the swab at least three times clockwise, which is to the right.  </a:t>
            </a:r>
          </a:p>
          <a:p>
            <a:pPr defTabSz="948507">
              <a:defRPr/>
            </a:pPr>
            <a:endParaRPr lang="en-US" sz="1200" dirty="0"/>
          </a:p>
          <a:p>
            <a:pPr defTabSz="948507">
              <a:defRPr/>
            </a:pPr>
            <a:r>
              <a:rPr lang="en-US" sz="1200" dirty="0"/>
              <a:t>False-negative results can occur if the sample swab is not rotated properly. This is an important step to complete </a:t>
            </a:r>
            <a:r>
              <a:rPr lang="en-US" sz="1200" b="1" dirty="0"/>
              <a:t>prior to closing </a:t>
            </a:r>
            <a:r>
              <a:rPr lang="en-US" sz="1200" dirty="0"/>
              <a:t>the card.</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23</a:t>
            </a:fld>
            <a:endParaRPr lang="en-US"/>
          </a:p>
        </p:txBody>
      </p:sp>
    </p:spTree>
    <p:extLst>
      <p:ext uri="{BB962C8B-B14F-4D97-AF65-F5344CB8AC3E}">
        <p14:creationId xmlns:p14="http://schemas.microsoft.com/office/powerpoint/2010/main" val="64988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step number four, remove the adhesive liner on the right edge of the test card and close and securely seal the card. At this point set a timer for 15 minutes to ensure proper test performance. It's important to read those results at 15 minutes and not any time before. </a:t>
            </a:r>
          </a:p>
          <a:p>
            <a:endParaRPr lang="en-US" sz="1200" dirty="0"/>
          </a:p>
          <a:p>
            <a:r>
              <a:rPr lang="en-US" sz="1200" dirty="0"/>
              <a:t>There is a chance you may see a positive line before 15 minutes, and it is important to note that you </a:t>
            </a:r>
            <a:r>
              <a:rPr lang="en-US" sz="1200" b="1" dirty="0"/>
              <a:t>can not </a:t>
            </a:r>
            <a:r>
              <a:rPr lang="en-US" sz="1200" dirty="0"/>
              <a:t>interpret these results and report these out until a full 15 minutes has gone by.</a:t>
            </a:r>
          </a:p>
          <a:p>
            <a:endParaRPr lang="en-US" sz="1200" dirty="0"/>
          </a:p>
          <a:p>
            <a:r>
              <a:rPr lang="en-US" sz="1200" dirty="0"/>
              <a:t>Please do not interpret or read any results </a:t>
            </a:r>
            <a:r>
              <a:rPr lang="en-US" sz="1200" b="1" dirty="0"/>
              <a:t>after</a:t>
            </a:r>
            <a:r>
              <a:rPr lang="en-US" sz="1200" dirty="0"/>
              <a:t> 30 minutes. Do not read any results before 15 minutes has elapsed or after 30 minutes. </a:t>
            </a:r>
          </a:p>
          <a:p>
            <a:endParaRPr lang="en-US" dirty="0"/>
          </a:p>
          <a:p>
            <a:r>
              <a:rPr lang="en-US" dirty="0"/>
              <a:t>Now let’s take a look at those simple steps in action:</a:t>
            </a:r>
          </a:p>
          <a:p>
            <a:r>
              <a:rPr lang="en-US" b="1" dirty="0"/>
              <a:t>TC</a:t>
            </a:r>
            <a:r>
              <a:rPr lang="en-US" dirty="0"/>
              <a:t> - Navigate to the Toolkit and have BinaxNOW test overview video open to 00:48. Talk through each step as it plays until 1:32.</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24</a:t>
            </a:fld>
            <a:endParaRPr lang="en-US"/>
          </a:p>
        </p:txBody>
      </p:sp>
    </p:spTree>
    <p:extLst>
      <p:ext uri="{BB962C8B-B14F-4D97-AF65-F5344CB8AC3E}">
        <p14:creationId xmlns:p14="http://schemas.microsoft.com/office/powerpoint/2010/main" val="2866333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a:t>
            </a:r>
            <a:r>
              <a:rPr lang="en-US" sz="1200" b="1" dirty="0"/>
              <a:t>negative</a:t>
            </a:r>
            <a:r>
              <a:rPr lang="en-US" sz="1200" dirty="0"/>
              <a:t> result will show one pink or purple line in the top half of the results window in the control line position. The control line changes from blue to pink-purple.  This indicates a negative result meaning no antigen was detected, the internal procedural control is present and valid, and test reagents worked appropriately.</a:t>
            </a:r>
          </a:p>
          <a:p>
            <a:endParaRPr lang="en-US" sz="1200" dirty="0"/>
          </a:p>
          <a:p>
            <a:r>
              <a:rPr lang="en-US" sz="1200" dirty="0"/>
              <a:t>You will </a:t>
            </a:r>
            <a:r>
              <a:rPr lang="en-US" sz="1200" b="1" dirty="0"/>
              <a:t>not</a:t>
            </a:r>
            <a:r>
              <a:rPr lang="en-US" sz="1200" dirty="0"/>
              <a:t> see a line at the sample line position. That is a negative result. </a:t>
            </a:r>
          </a:p>
          <a:p>
            <a:endParaRPr lang="en-US" sz="1200" dirty="0"/>
          </a:p>
          <a:p>
            <a:r>
              <a:rPr lang="en-US" sz="1200" dirty="0"/>
              <a:t>A positive result will show two pink-purple lines; one in the control line position and one in the sample line position. Two lines indicate that the COVID-19 antigen was detected, the internal procedural control is present and valid, and test reagents worked appropriately.</a:t>
            </a:r>
          </a:p>
          <a:p>
            <a:endParaRPr lang="en-US" sz="1200" dirty="0"/>
          </a:p>
          <a:p>
            <a:r>
              <a:rPr lang="en-US" sz="1200" dirty="0"/>
              <a:t>Please note that </a:t>
            </a:r>
            <a:r>
              <a:rPr lang="en-US" sz="1200" b="1" u="sng" dirty="0"/>
              <a:t>any</a:t>
            </a:r>
            <a:r>
              <a:rPr lang="en-US" sz="1200" b="1" dirty="0"/>
              <a:t> visible pink or purple line</a:t>
            </a:r>
            <a:r>
              <a:rPr lang="en-US" sz="1200" dirty="0"/>
              <a:t>, even if it's faint, indicates a positive result. Lower levels of antigen within a patient can elicit a faint positive line.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25</a:t>
            </a:fld>
            <a:endParaRPr lang="en-US"/>
          </a:p>
        </p:txBody>
      </p:sp>
    </p:spTree>
    <p:extLst>
      <p:ext uri="{BB962C8B-B14F-4D97-AF65-F5344CB8AC3E}">
        <p14:creationId xmlns:p14="http://schemas.microsoft.com/office/powerpoint/2010/main" val="315914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possible to obtain an invalid result:  if just the sample line or no lines are seen as shown in the first two examples, or the Blue Control Line remains blue as you see in the last two examples, the test is invalid and should be repeated.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multiple invalid tests occur for any reason, it is important to contact the Abbott Technical Services team and report those invalid results. The Abbott Technical Services team may also provide troubleshooting as needed. </a:t>
            </a:r>
          </a:p>
          <a:p>
            <a:endParaRPr lang="en-US" sz="1200" dirty="0"/>
          </a:p>
          <a:p>
            <a:r>
              <a:rPr lang="en-US" sz="1200" dirty="0"/>
              <a:t>After result interpretation is complete all test components should be discarded appropriately as Biohazard Waste.</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26</a:t>
            </a:fld>
            <a:endParaRPr lang="en-US"/>
          </a:p>
        </p:txBody>
      </p:sp>
    </p:spTree>
    <p:extLst>
      <p:ext uri="{BB962C8B-B14F-4D97-AF65-F5344CB8AC3E}">
        <p14:creationId xmlns:p14="http://schemas.microsoft.com/office/powerpoint/2010/main" val="3158451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a couple of scenario’s that may be helpful to your customers as they work to identify a workflow process that meets their testing needs. Keep in mind the two following workflow options:</a:t>
            </a:r>
          </a:p>
          <a:p>
            <a:endParaRPr lang="en-US" sz="1200" dirty="0"/>
          </a:p>
          <a:p>
            <a:r>
              <a:rPr lang="en-US" sz="1200" dirty="0"/>
              <a:t>Option A is exactly as we've already described. In option A, collect the nasal swab first, then proceed through the test procedure as we've already described. Step one, adding the extraction reagent two, three, four, and so on.</a:t>
            </a:r>
            <a:r>
              <a:rPr lang="en-US" sz="1200" b="1" dirty="0"/>
              <a:t> </a:t>
            </a:r>
            <a:r>
              <a:rPr lang="en-US" sz="1200" dirty="0"/>
              <a:t>This is collecting the nasal swab first. Remember, this test is meant to be run at or near the point of care as Abbott recommends testing these swabs immediately after collection.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27</a:t>
            </a:fld>
            <a:endParaRPr lang="en-US"/>
          </a:p>
        </p:txBody>
      </p:sp>
    </p:spTree>
    <p:extLst>
      <p:ext uri="{BB962C8B-B14F-4D97-AF65-F5344CB8AC3E}">
        <p14:creationId xmlns:p14="http://schemas.microsoft.com/office/powerpoint/2010/main" val="1701440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Option B is going to change at what point you collect the nasal swab.  </a:t>
            </a:r>
          </a:p>
          <a:p>
            <a:pPr marL="285750" indent="-285750">
              <a:buFontTx/>
              <a:buChar char="-"/>
            </a:pPr>
            <a:r>
              <a:rPr lang="en-US" sz="1200" dirty="0"/>
              <a:t>Complete step one </a:t>
            </a:r>
            <a:r>
              <a:rPr lang="en-US" sz="1200" b="1" u="sng" dirty="0"/>
              <a:t>first</a:t>
            </a:r>
            <a:r>
              <a:rPr lang="en-US" sz="1200" dirty="0"/>
              <a:t>, which is going to be adding the extraction reagent to your test card. </a:t>
            </a:r>
          </a:p>
          <a:p>
            <a:pPr marL="285750" indent="-285750">
              <a:buFontTx/>
              <a:buChar char="-"/>
            </a:pPr>
            <a:r>
              <a:rPr lang="en-US" sz="1200" dirty="0"/>
              <a:t>Set up your test card, make sure it's labeled with your appropriate patient information. </a:t>
            </a:r>
          </a:p>
          <a:p>
            <a:pPr marL="285750" indent="-285750">
              <a:buFontTx/>
              <a:buChar char="-"/>
            </a:pPr>
            <a:r>
              <a:rPr lang="en-US" sz="1200" dirty="0"/>
              <a:t>Add the drops of the extraction reagent. </a:t>
            </a:r>
          </a:p>
          <a:p>
            <a:pPr marL="285750" indent="-285750">
              <a:buFontTx/>
              <a:buChar char="-"/>
            </a:pPr>
            <a:r>
              <a:rPr lang="en-US" sz="1200" dirty="0"/>
              <a:t>Collect the nasal swab from the patient.</a:t>
            </a:r>
          </a:p>
          <a:p>
            <a:pPr marL="285750" indent="-285750">
              <a:buFontTx/>
              <a:buChar char="-"/>
            </a:pPr>
            <a:r>
              <a:rPr lang="en-US" sz="1200" dirty="0"/>
              <a:t>Within three minutes of adding that extraction regent drop, insert the swab into the test card and complete step number two.</a:t>
            </a:r>
          </a:p>
          <a:p>
            <a:endParaRPr lang="en-US" sz="1200" dirty="0"/>
          </a:p>
          <a:p>
            <a:r>
              <a:rPr lang="en-US" sz="1200" dirty="0"/>
              <a:t>The biggest point here with this option B workflow is that this should only be considered if you can collect and insert the swab into the test card </a:t>
            </a:r>
            <a:r>
              <a:rPr lang="en-US" sz="1200" b="1" dirty="0"/>
              <a:t>within three minutes of adding the extraction reagent</a:t>
            </a:r>
            <a:r>
              <a:rPr lang="en-US" sz="1200" dirty="0"/>
              <a:t> in step number one. This option is good for at or near the point of care. So the patient is near, you're able to set up the test card, add your extraction reagent, turn to the patient, collect the swab, and then immediately or within three minutes, insert the swab into the test card.  Then you will complete the rest of the steps. Step three and step four, waiting to interpret your results.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Please note that with both Option A and Option B, the test procedure itself is not going to change. What changes is the point at which you collect the swab from the patient. We want to make you aware of these different workflow scenarios and help your customers start thinking about how to implement testing at their facility and what the testing process will look like. Please note that both of these workflow scenarios and options are included again in the training PowerPoint on the training toolkit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28</a:t>
            </a:fld>
            <a:endParaRPr lang="en-US"/>
          </a:p>
        </p:txBody>
      </p:sp>
    </p:spTree>
    <p:extLst>
      <p:ext uri="{BB962C8B-B14F-4D97-AF65-F5344CB8AC3E}">
        <p14:creationId xmlns:p14="http://schemas.microsoft.com/office/powerpoint/2010/main" val="3338856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take a brief look at the NAVICA app.  NAVICA is a complimentary suite of mobile applications that are designed to aid in the transferring of the BinaxNOW test results from the test operator to the individual being tested.</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29</a:t>
            </a:fld>
            <a:endParaRPr lang="en-US"/>
          </a:p>
        </p:txBody>
      </p:sp>
    </p:spTree>
    <p:extLst>
      <p:ext uri="{BB962C8B-B14F-4D97-AF65-F5344CB8AC3E}">
        <p14:creationId xmlns:p14="http://schemas.microsoft.com/office/powerpoint/2010/main" val="207969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test was granted emergency use authorization, also known as EUA by the FDA. </a:t>
            </a:r>
            <a:endParaRPr lang="en-US" dirty="0"/>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3</a:t>
            </a:fld>
            <a:endParaRPr lang="en-US"/>
          </a:p>
        </p:txBody>
      </p:sp>
    </p:spTree>
    <p:extLst>
      <p:ext uri="{BB962C8B-B14F-4D97-AF65-F5344CB8AC3E}">
        <p14:creationId xmlns:p14="http://schemas.microsoft.com/office/powerpoint/2010/main" val="261285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NAVICA system is comprised of 3 mobile apps (Consumer, Administrator, and Verifier) and one online portal (Connect). It is designed to support organizations with testing programs.  To help understand the potential of NAVICA for your students, let’s see how each piece of the system works.</a:t>
            </a:r>
          </a:p>
        </p:txBody>
      </p:sp>
      <p:sp>
        <p:nvSpPr>
          <p:cNvPr id="4" name="Slide Number Placeholder 3"/>
          <p:cNvSpPr>
            <a:spLocks noGrp="1"/>
          </p:cNvSpPr>
          <p:nvPr>
            <p:ph type="sldNum" sz="quarter" idx="5"/>
          </p:nvPr>
        </p:nvSpPr>
        <p:spPr/>
        <p:txBody>
          <a:bodyPr/>
          <a:lstStyle/>
          <a:p>
            <a:fld id="{5E54CEA8-3A33-4020-BB3B-B10F37344CD3}" type="slidenum">
              <a:rPr lang="en-US" smtClean="0"/>
              <a:t>30</a:t>
            </a:fld>
            <a:endParaRPr lang="en-US"/>
          </a:p>
        </p:txBody>
      </p:sp>
    </p:spTree>
    <p:extLst>
      <p:ext uri="{BB962C8B-B14F-4D97-AF65-F5344CB8AC3E}">
        <p14:creationId xmlns:p14="http://schemas.microsoft.com/office/powerpoint/2010/main" val="3669965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NAVICA was founded on three primary development principles, simplicity, availability, and security. </a:t>
            </a:r>
          </a:p>
          <a:p>
            <a:endParaRPr lang="en-US" sz="1200" dirty="0"/>
          </a:p>
          <a:p>
            <a:r>
              <a:rPr lang="en-US" sz="1200" dirty="0"/>
              <a:t>For </a:t>
            </a:r>
            <a:r>
              <a:rPr lang="en-US" sz="1200" b="1" dirty="0"/>
              <a:t>simplicity</a:t>
            </a:r>
            <a:r>
              <a:rPr lang="en-US" sz="1200" dirty="0"/>
              <a:t>, we understood that if we were to launch this type of application, it had to be based on familiar consumer experiences; something that was very similar in operation to the apps that we would have on our mobile devices today.  That means there would be low learning required to set up the application, download it onto your phone, and to begin using it right away. We also knew that in order to access as many people as possible, we had to have something that was designed to scale up rapidly.</a:t>
            </a:r>
          </a:p>
          <a:p>
            <a:endParaRPr lang="en-US" sz="1200" dirty="0"/>
          </a:p>
          <a:p>
            <a:r>
              <a:rPr lang="en-US" sz="1200" dirty="0"/>
              <a:t>So from a scale perspective and an </a:t>
            </a:r>
            <a:r>
              <a:rPr lang="en-US" sz="1200" b="1" dirty="0"/>
              <a:t>availability</a:t>
            </a:r>
            <a:r>
              <a:rPr lang="en-US" sz="1200" dirty="0"/>
              <a:t> perspective, the consumer and Administrator apps are available today on the App Store and the Google Play Store for download onto your device. Of course, when dealing with this type of information, we have to ensure that we're constantly monitoring </a:t>
            </a:r>
            <a:r>
              <a:rPr lang="en-US" sz="1200" b="1" dirty="0"/>
              <a:t>securit</a:t>
            </a:r>
            <a:r>
              <a:rPr lang="en-US" sz="1200" dirty="0"/>
              <a:t>y. We have a cloud-based scalable infrastructure that is continually monitored, and the data is fully encrypted at all times.</a:t>
            </a:r>
          </a:p>
          <a:p>
            <a:endParaRPr lang="en-US" sz="1200" dirty="0"/>
          </a:p>
          <a:p>
            <a:r>
              <a:rPr lang="en-US" sz="1200" dirty="0"/>
              <a:t>Today, I'm going to focus on providing you with a brief overview of two of the primary applications that you will use with the NAVICA system. The NAVICA Consumer Application, which is for the test participant shown in blue here, and the NAVICA Administrator Application shown in red, this is the application that will be used by a top test operator. Someone that would be actually performing the BinaxNOW COVID-19 test.</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31</a:t>
            </a:fld>
            <a:endParaRPr lang="en-US"/>
          </a:p>
        </p:txBody>
      </p:sp>
    </p:spTree>
    <p:extLst>
      <p:ext uri="{BB962C8B-B14F-4D97-AF65-F5344CB8AC3E}">
        <p14:creationId xmlns:p14="http://schemas.microsoft.com/office/powerpoint/2010/main" val="14384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testing program coordinator at your University Student Health Center would first set up NAVICA Connect. He’d load the employee roster so he could see all current students listed, and then send an invite to all of your students from Connect.  </a:t>
            </a:r>
          </a:p>
          <a:p>
            <a:pPr marL="228600" indent="-228600">
              <a:buAutoNum type="arabicPeriod"/>
            </a:pPr>
            <a:r>
              <a:rPr lang="en-US" dirty="0"/>
              <a:t>Students would get an email telling them that their University is starting an on-site testing program and they need to enroll. They’d be asked to download the Consumer app, create a profile, and link their profile to the University using a “Connect Code” provided in the email. Once they do this, on their phone as a student, the testing program coordinator can see in connect that (NAME) has now been connected.  </a:t>
            </a:r>
          </a:p>
          <a:p>
            <a:pPr marL="228600" indent="-228600">
              <a:buAutoNum type="arabicPeriod"/>
            </a:pPr>
            <a:r>
              <a:rPr lang="en-US" dirty="0"/>
              <a:t>Then the University would inform students of when their appointments are for testing. Students would go to the designated location at scheduled appointment times, and show the coordinator their NAVICA ID on the consumer app. It’s a QR code that says (NAME). The test administrator will probably be using an iPad or Android tablet with the NAVICA Administrator app. She’d scan the student’s NAVICA ID and scan the BinaxNOW test card to link the result to an authentic test. Then she’d collect the sample. When the test completes in 15 minutes, the coordinator would rescan the test card, which would pull up the student’s name, and she’d submit the result (positive, negative, invalid). The student would get a ping on their phone letting them know that a new result is available. If negative, it would give a green NAVICA Pass, like the one you see here. </a:t>
            </a:r>
          </a:p>
          <a:p>
            <a:pPr marL="0" indent="0">
              <a:buNone/>
            </a:pPr>
            <a:endParaRPr lang="en-US" dirty="0"/>
          </a:p>
          <a:p>
            <a:pPr marL="0" indent="0">
              <a:buNone/>
            </a:pPr>
            <a:r>
              <a:rPr lang="en-US" dirty="0"/>
              <a:t>So this is how the NAVICA system works.  It brings tremendous additional value to our customers and our patients directly.  </a:t>
            </a:r>
          </a:p>
        </p:txBody>
      </p:sp>
      <p:sp>
        <p:nvSpPr>
          <p:cNvPr id="4" name="Slide Number Placeholder 3"/>
          <p:cNvSpPr>
            <a:spLocks noGrp="1"/>
          </p:cNvSpPr>
          <p:nvPr>
            <p:ph type="sldNum" sz="quarter" idx="5"/>
          </p:nvPr>
        </p:nvSpPr>
        <p:spPr/>
        <p:txBody>
          <a:bodyPr/>
          <a:lstStyle/>
          <a:p>
            <a:fld id="{5E54CEA8-3A33-4020-BB3B-B10F37344CD3}" type="slidenum">
              <a:rPr lang="en-US" smtClean="0"/>
              <a:t>32</a:t>
            </a:fld>
            <a:endParaRPr lang="en-US"/>
          </a:p>
        </p:txBody>
      </p:sp>
    </p:spTree>
    <p:extLst>
      <p:ext uri="{BB962C8B-B14F-4D97-AF65-F5344CB8AC3E}">
        <p14:creationId xmlns:p14="http://schemas.microsoft.com/office/powerpoint/2010/main" val="3661204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200" dirty="0">
                <a:solidFill>
                  <a:schemeClr val="bg1"/>
                </a:solidFill>
              </a:rPr>
              <a:t>Now, let’s take a look at the Training Toolkit and where to find important resources.</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33</a:t>
            </a:fld>
            <a:endParaRPr lang="en-US"/>
          </a:p>
        </p:txBody>
      </p:sp>
    </p:spTree>
    <p:extLst>
      <p:ext uri="{BB962C8B-B14F-4D97-AF65-F5344CB8AC3E}">
        <p14:creationId xmlns:p14="http://schemas.microsoft.com/office/powerpoint/2010/main" val="962362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Training Toolkit has four core components:  Videos designed to review key aspects of the BinaxNOW COVID-19 Ag Card, including quality control, patient or participant specimen collection and handling, and the NAVICA App Support Tools that include a Product Insert, Procedure Card, sampling technique helpful tips, critical process documents and helpful tips surrounding CLIA requirements. There is also a helpful training presentation slide deck that can be downloaded and used to train each testing team. FAQs or Frequently Asked Questions and Support Contacts, connecting you to the Abbott Technical Services Team.</a:t>
            </a:r>
          </a:p>
          <a:p>
            <a:endParaRPr lang="en-US" sz="1400" dirty="0"/>
          </a:p>
          <a:p>
            <a:r>
              <a:rPr lang="en-US" sz="1400" b="1" dirty="0"/>
              <a:t>(NAVIGATE TO LIVE WEBSITE)</a:t>
            </a:r>
          </a:p>
          <a:p>
            <a:endParaRPr lang="en-US" sz="1400" dirty="0"/>
          </a:p>
          <a:p>
            <a:pPr defTabSz="948507">
              <a:defRPr/>
            </a:pPr>
            <a:r>
              <a:rPr lang="en-US" sz="1400" dirty="0"/>
              <a:t>So let’s take a closer look at the actual website where you can find the Training Toolkit and the Resources just mentioned.  </a:t>
            </a:r>
          </a:p>
          <a:p>
            <a:pPr defTabSz="948507">
              <a:defRPr/>
            </a:pPr>
            <a:endParaRPr lang="en-US" sz="1400" dirty="0"/>
          </a:p>
          <a:p>
            <a:pPr marL="177845" indent="-177845" defTabSz="948507">
              <a:buFontTx/>
              <a:buChar char="-"/>
              <a:defRPr/>
            </a:pPr>
            <a:r>
              <a:rPr lang="en-US" sz="1400" dirty="0"/>
              <a:t>The BinaxNOW COVID-19 Ag Card Overview is a two-minute video that gives a complete summary of what is included in the kit as well as the testing process from start to finish, including result interpretation.  </a:t>
            </a:r>
          </a:p>
          <a:p>
            <a:pPr marL="177845" indent="-177845" defTabSz="948507">
              <a:buFontTx/>
              <a:buChar char="-"/>
              <a:defRPr/>
            </a:pPr>
            <a:r>
              <a:rPr lang="en-US" sz="1400" dirty="0"/>
              <a:t>NAVICA Consumer Demonstration Video is a link to a 1:19 long YouTube video that provides a high-level look at this app and how it works with the BinaxNOW Test Card.</a:t>
            </a:r>
          </a:p>
          <a:p>
            <a:endParaRPr lang="en-US" sz="1400" dirty="0"/>
          </a:p>
          <a:p>
            <a:pPr marL="177845" indent="-177845">
              <a:buFontTx/>
              <a:buChar char="-"/>
            </a:pPr>
            <a:r>
              <a:rPr lang="en-US" sz="1400" dirty="0"/>
              <a:t>These video modules provide snapshots of key aspects of the BinaxNOW test. All videos can be downloaded so you don’t have to come back to the site to view, and the website provides an excellent resource to share information with others in your organization.</a:t>
            </a:r>
          </a:p>
          <a:p>
            <a:pPr marL="652099" lvl="1" indent="-177845">
              <a:buFontTx/>
              <a:buChar char="-"/>
            </a:pPr>
            <a:r>
              <a:rPr lang="en-US" sz="1400" dirty="0"/>
              <a:t>Module 1/Getting Started is 1:50 long. It provides an overview of the test, reviews test kit contents and kit storage and stability.</a:t>
            </a:r>
          </a:p>
          <a:p>
            <a:pPr marL="652099" lvl="1" indent="-177845">
              <a:buFontTx/>
              <a:buChar char="-"/>
            </a:pPr>
            <a:r>
              <a:rPr lang="en-US" sz="1400" dirty="0"/>
              <a:t>Module 2 is a bit over 4 minutes, and it provides information on quality controls of the BinaxNOW test, including frequency requirements for testing and the testing procedure.</a:t>
            </a:r>
          </a:p>
          <a:p>
            <a:pPr marL="652099" lvl="1" indent="-177845">
              <a:buFontTx/>
              <a:buChar char="-"/>
            </a:pPr>
            <a:r>
              <a:rPr lang="en-US" sz="1400" dirty="0"/>
              <a:t>Module 3/Specimen Collection &amp; Handling is 1:32 long and reviews requirements for collecting and handling nasal swab specimens.</a:t>
            </a:r>
          </a:p>
          <a:p>
            <a:pPr marL="652099" lvl="1" indent="-177845">
              <a:buFontTx/>
              <a:buChar char="-"/>
            </a:pPr>
            <a:r>
              <a:rPr lang="en-US" sz="1400" dirty="0"/>
              <a:t>Module 4 is 2:56 long and reviews the patient test procedure.  </a:t>
            </a:r>
          </a:p>
          <a:p>
            <a:pPr marL="652099" lvl="1" indent="-177845">
              <a:buFontTx/>
              <a:buChar char="-"/>
            </a:pPr>
            <a:r>
              <a:rPr lang="en-US" sz="1400" dirty="0"/>
              <a:t>Module 5 is 4 and a half minutes long and provides an overview of the NAVICA App and how to use this important application along with the BinaxNOW test card.</a:t>
            </a:r>
          </a:p>
          <a:p>
            <a:pPr marL="652099" lvl="1" indent="-177845">
              <a:buFontTx/>
              <a:buChar char="-"/>
            </a:pPr>
            <a:r>
              <a:rPr lang="en-US" sz="1400" dirty="0"/>
              <a:t>Module 6 provides and overview of the NAVICA Admin App.</a:t>
            </a:r>
          </a:p>
          <a:p>
            <a:pPr marL="177845" indent="-177845">
              <a:buFontTx/>
              <a:buChar char="-"/>
            </a:pPr>
            <a:r>
              <a:rPr lang="en-US" sz="1400" dirty="0"/>
              <a:t>In Helpful Documents, you will find:</a:t>
            </a:r>
          </a:p>
          <a:p>
            <a:pPr marL="652099" lvl="1" indent="-177845">
              <a:buFontTx/>
              <a:buChar char="-"/>
            </a:pPr>
            <a:r>
              <a:rPr lang="en-US" sz="1400" dirty="0"/>
              <a:t>A Training presentation, containing many of the slides that were presented here today. It is a PDF that can be downloaded to provide on the spot training.</a:t>
            </a:r>
          </a:p>
          <a:p>
            <a:pPr marL="652099" lvl="1" indent="-177845">
              <a:buFontTx/>
              <a:buChar char="-"/>
            </a:pPr>
            <a:r>
              <a:rPr lang="en-US" sz="1400" dirty="0"/>
              <a:t>The Product Insert and Procedure Card are included in each BinaxNOW COVID-19 Ag Test Card kit. But in case those are </a:t>
            </a:r>
            <a:r>
              <a:rPr lang="en-US" sz="1400" dirty="0" err="1"/>
              <a:t>missplaced</a:t>
            </a:r>
            <a:r>
              <a:rPr lang="en-US" sz="1400" dirty="0"/>
              <a:t> or new copies are needed, they are here to easily download.</a:t>
            </a:r>
          </a:p>
          <a:p>
            <a:pPr marL="652099" lvl="1" indent="-177845" defTabSz="948507">
              <a:buFontTx/>
              <a:buChar char="-"/>
              <a:defRPr/>
            </a:pPr>
            <a:r>
              <a:rPr lang="en-US" sz="1400" dirty="0"/>
              <a:t>Nasal Swab Tech Tips is a simple one-page guide on collecting a patient sample.</a:t>
            </a:r>
          </a:p>
          <a:p>
            <a:pPr marL="652099" lvl="1" indent="-177845">
              <a:buFontTx/>
              <a:buChar char="-"/>
            </a:pPr>
            <a:r>
              <a:rPr lang="en-US" sz="1400" dirty="0"/>
              <a:t>The CLSI document (CLSI stands for Clinical and Laboratory Standards Institute), is a very detailed description of the Laboratory Procedures to follow to perform the BinaxNOW test, as well as result interpretation, limitations and performance characteristics to name just a few of the topics covered under this comprehensive document.</a:t>
            </a:r>
          </a:p>
          <a:p>
            <a:pPr marL="652099" lvl="1" indent="-177845">
              <a:buFontTx/>
              <a:buChar char="-"/>
            </a:pPr>
            <a:r>
              <a:rPr lang="en-US" sz="1400" dirty="0"/>
              <a:t>Lastly, the CLIA-waived testing document provides key information about this important requirement and, if needed, direction on to how to apply for a CLIA license.</a:t>
            </a:r>
          </a:p>
          <a:p>
            <a:pPr marL="474254" lvl="1"/>
            <a:endParaRPr lang="en-US" sz="1400" dirty="0"/>
          </a:p>
          <a:p>
            <a:pPr defTabSz="948507">
              <a:defRPr/>
            </a:pPr>
            <a:r>
              <a:rPr lang="en-US" sz="1400" dirty="0"/>
              <a:t>The Frequently Asked Questions segment will be updated as additional questions arise. </a:t>
            </a:r>
          </a:p>
          <a:p>
            <a:pPr defTabSz="948507">
              <a:defRPr/>
            </a:pPr>
            <a:endParaRPr lang="en-US" sz="1400" dirty="0"/>
          </a:p>
          <a:p>
            <a:pPr marL="177845" indent="-177845" defTabSz="948507">
              <a:buFontTx/>
              <a:buChar char="-"/>
              <a:defRPr/>
            </a:pPr>
            <a:r>
              <a:rPr lang="en-US" sz="1400" dirty="0"/>
              <a:t>What kind of test and accuracy, addressed in the product presentation, provides a brief description of the BinaxNOW test and talks to the clinical study data submitted to the FDA.</a:t>
            </a:r>
          </a:p>
          <a:p>
            <a:pPr marL="177845" indent="-177845" defTabSz="948507">
              <a:buFontTx/>
              <a:buChar char="-"/>
              <a:defRPr/>
            </a:pPr>
            <a:r>
              <a:rPr lang="en-US" sz="1400" dirty="0"/>
              <a:t>The PPE question gives general guidance regarding PPE and disposal of kit components. More specific guidance is available from the CDC website or your state’s Department of Public Health.</a:t>
            </a:r>
          </a:p>
          <a:p>
            <a:pPr marL="177845" indent="-177845" defTabSz="948507">
              <a:buFontTx/>
              <a:buChar char="-"/>
              <a:defRPr/>
            </a:pPr>
            <a:r>
              <a:rPr lang="en-US" sz="1400" dirty="0"/>
              <a:t>A CLIA license is required to run the BinaxNOW COVID-19 Test. If you do not currently have such a license or would like additional information, there is a quick link embedded within this question. Simply hover over the “Download the informational sheet” and click on the link. This two-page document provides quite a bit of information and resources to help guide you, and as I mentioned, is also included in the Helpful Documents section.</a:t>
            </a:r>
          </a:p>
          <a:p>
            <a:pPr marL="177845" indent="-177845" defTabSz="948507">
              <a:buFontTx/>
              <a:buChar char="-"/>
              <a:defRPr/>
            </a:pPr>
            <a:r>
              <a:rPr lang="en-US" sz="1400" dirty="0"/>
              <a:t>Guidance for Quality Control or QC testing is detailed in this section.</a:t>
            </a:r>
          </a:p>
          <a:p>
            <a:pPr marL="177845" indent="-177845" defTabSz="948507">
              <a:buFontTx/>
              <a:buChar char="-"/>
              <a:defRPr/>
            </a:pPr>
            <a:r>
              <a:rPr lang="en-US" sz="1400" dirty="0"/>
              <a:t>The NAVICA APP information is being updated frequently.</a:t>
            </a:r>
          </a:p>
          <a:p>
            <a:pPr marL="177845" indent="-177845" defTabSz="948507">
              <a:buFontTx/>
              <a:buChar char="-"/>
              <a:defRPr/>
            </a:pPr>
            <a:endParaRPr lang="en-US" sz="1400" dirty="0"/>
          </a:p>
          <a:p>
            <a:pPr defTabSz="948507">
              <a:defRPr/>
            </a:pPr>
            <a:r>
              <a:rPr lang="en-US" sz="1400" dirty="0"/>
              <a:t>Support Contacts point you to the Abbott Technical Services Team. The hours for coverage are Monday through Friday, 8am Eastern Standard Time to 8pm Eastern Standard Time. The Abbott Technical Services Team can also be emailed: ts.scr@abbott.com.</a:t>
            </a:r>
          </a:p>
          <a:p>
            <a:pPr defTabSz="948507">
              <a:defRPr/>
            </a:pPr>
            <a:endParaRPr lang="en-US" sz="1400" dirty="0"/>
          </a:p>
          <a:p>
            <a:pPr defTabSz="948507">
              <a:defRPr/>
            </a:pPr>
            <a:r>
              <a:rPr lang="en-US" sz="1400" dirty="0"/>
              <a:t>When you call the 800#, select Option 2 for the Technical Services team; Option 1 reaches Customer Service.</a:t>
            </a:r>
          </a:p>
          <a:p>
            <a:pPr defTabSz="948507">
              <a:defRPr/>
            </a:pPr>
            <a:endParaRPr lang="en-US" sz="1400" dirty="0"/>
          </a:p>
          <a:p>
            <a:pPr defTabSz="948507">
              <a:defRPr/>
            </a:pPr>
            <a:r>
              <a:rPr lang="en-US" sz="1400" dirty="0"/>
              <a:t>The References section provides clarity around the Emergency Use Authorization, which we covered earlier.</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34</a:t>
            </a:fld>
            <a:endParaRPr lang="en-US"/>
          </a:p>
        </p:txBody>
      </p:sp>
    </p:spTree>
    <p:extLst>
      <p:ext uri="{BB962C8B-B14F-4D97-AF65-F5344CB8AC3E}">
        <p14:creationId xmlns:p14="http://schemas.microsoft.com/office/powerpoint/2010/main" val="103487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full intended use statement is provided in our product insert and each test kit. </a:t>
            </a:r>
          </a:p>
          <a:p>
            <a:endParaRPr lang="en-US" sz="1200" dirty="0"/>
          </a:p>
          <a:p>
            <a:r>
              <a:rPr lang="en-US" sz="1200" dirty="0"/>
              <a:t>The BinaxNOW COVID-19 antigen card is intended for use for the qualitative detection of the SARS-coV-2 antigen from individuals suspected of COVID-19 by their healthcare provider within the first seven days of symptom onset. The antigen is generally going to be detectable in nasal swabs during the acute or active phase of infection. Negative results from patients with symptoms beyond those seven days should be treated as presumptive and confirmation with the molecular assay if necessary, for patient management may be considered and performed.</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4</a:t>
            </a:fld>
            <a:endParaRPr lang="en-US"/>
          </a:p>
        </p:txBody>
      </p:sp>
    </p:spTree>
    <p:extLst>
      <p:ext uri="{BB962C8B-B14F-4D97-AF65-F5344CB8AC3E}">
        <p14:creationId xmlns:p14="http://schemas.microsoft.com/office/powerpoint/2010/main" val="223781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might have heard about Emergency Use Authorization or heard of diagnostic testing being granted EUA, but here is a quick refresher:</a:t>
            </a:r>
          </a:p>
          <a:p>
            <a:endParaRPr lang="en-US" sz="1200" dirty="0"/>
          </a:p>
          <a:p>
            <a:r>
              <a:rPr lang="en-US" sz="1200" dirty="0"/>
              <a:t>The FDA created an emergency access mechanism, which is Emergency Use Authorization. EUA is a mechanism enabling Abbott to bring diagnostic testing to market quickly for immediate utilization. It's important to note that EUA is not a full FDA clearance or approval. EUA is considered temporary until the declaration is terminated and then revoked. </a:t>
            </a:r>
          </a:p>
          <a:p>
            <a:endParaRPr lang="en-US" sz="1200" dirty="0"/>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5</a:t>
            </a:fld>
            <a:endParaRPr lang="en-US"/>
          </a:p>
        </p:txBody>
      </p:sp>
    </p:spTree>
    <p:extLst>
      <p:ext uri="{BB962C8B-B14F-4D97-AF65-F5344CB8AC3E}">
        <p14:creationId xmlns:p14="http://schemas.microsoft.com/office/powerpoint/2010/main" val="427063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testing site has certain obligations when utilizing a diagnostic testing under Emergency Use Authorization.</a:t>
            </a:r>
          </a:p>
          <a:p>
            <a:pPr marL="0" indent="0">
              <a:buFontTx/>
              <a:buNone/>
            </a:pPr>
            <a:r>
              <a:rPr lang="en-US" sz="1200" dirty="0"/>
              <a:t>-      Organizations must notify all relevant public health authorities on their intent to run test.</a:t>
            </a:r>
          </a:p>
          <a:p>
            <a:pPr marL="285750" indent="-285750">
              <a:buFontTx/>
              <a:buChar char="-"/>
            </a:pPr>
            <a:r>
              <a:rPr lang="en-US" sz="1200" dirty="0"/>
              <a:t>Test results should be reported to health care providers and include the Healthcare Provider Fact Sheet. </a:t>
            </a:r>
          </a:p>
          <a:p>
            <a:pPr marL="285750" indent="-285750">
              <a:buFontTx/>
              <a:buChar char="-"/>
            </a:pPr>
            <a:r>
              <a:rPr lang="en-US" sz="1200" dirty="0"/>
              <a:t>Test providers should hand out a patient fact sheet to each patient/participant with each result. </a:t>
            </a:r>
          </a:p>
          <a:p>
            <a:pPr marL="285750" indent="-285750">
              <a:buFontTx/>
              <a:buChar char="-"/>
            </a:pPr>
            <a:r>
              <a:rPr lang="en-US" sz="1200" dirty="0"/>
              <a:t>The Healthcare Provider and Patient Fact sheets are included with each test kit. </a:t>
            </a:r>
          </a:p>
          <a:p>
            <a:pPr marL="285750" indent="-285750">
              <a:buFontTx/>
              <a:buChar char="-"/>
            </a:pPr>
            <a:r>
              <a:rPr lang="en-US" sz="1200" dirty="0"/>
              <a:t>Utilize product as outline in the BinaxNOW COVID-19 Ag Card instructions.</a:t>
            </a:r>
          </a:p>
          <a:p>
            <a:pPr marL="285750" indent="-285750">
              <a:buFontTx/>
              <a:buChar char="-"/>
            </a:pPr>
            <a:r>
              <a:rPr lang="en-US" sz="1200" dirty="0"/>
              <a:t>Ensure all operators are trained to perform testing and interpret results .</a:t>
            </a:r>
          </a:p>
          <a:p>
            <a:pPr marL="285750" indent="-285750">
              <a:buFontTx/>
              <a:buChar char="-"/>
            </a:pPr>
            <a:r>
              <a:rPr lang="en-US" sz="1200" dirty="0"/>
              <a:t>Each testing site needs to have a process in place for reporting testing results to Healthcare providers and relevant public health authorities. </a:t>
            </a:r>
          </a:p>
          <a:p>
            <a:pPr marL="285750" indent="-285750">
              <a:buFontTx/>
              <a:buChar char="-"/>
            </a:pPr>
            <a:r>
              <a:rPr lang="en-US" sz="1200" dirty="0"/>
              <a:t>Per the product insert, performance data should be collected, and any significant deviations reported via email to Abbott Technical Services.</a:t>
            </a:r>
          </a:p>
          <a:p>
            <a:pPr marL="285750" indent="-285750">
              <a:buFontTx/>
              <a:buChar char="-"/>
            </a:pPr>
            <a:r>
              <a:rPr lang="en-US" sz="1200" dirty="0"/>
              <a:t>Sites must retain all records associated with EUA until otherwise directed by FDA.</a:t>
            </a:r>
          </a:p>
          <a:p>
            <a:pPr marL="237127" indent="-237127">
              <a:buFont typeface="+mj-lt"/>
              <a:buAutoNum type="arabicPeriod"/>
            </a:pPr>
            <a:endParaRPr lang="en-US" sz="1200" dirty="0"/>
          </a:p>
          <a:p>
            <a:r>
              <a:rPr lang="en-US" sz="1200" dirty="0"/>
              <a:t>There are some very important responsibilities that come with testing or doing any type of COVID-19 testing under emergency use authorization.  Please note that these are not just specific to laboratories or hospitals that are doing testing, but any facility that plans to begin COVID-19 testing.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6</a:t>
            </a:fld>
            <a:endParaRPr lang="en-US"/>
          </a:p>
        </p:txBody>
      </p:sp>
    </p:spTree>
    <p:extLst>
      <p:ext uri="{BB962C8B-B14F-4D97-AF65-F5344CB8AC3E}">
        <p14:creationId xmlns:p14="http://schemas.microsoft.com/office/powerpoint/2010/main" val="276203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reporting of results to state agencies, testing sites should be familiar with the CARES Act. The CARES Act states that ALL testing sites must report results, </a:t>
            </a:r>
            <a:r>
              <a:rPr lang="en-US" b="1" u="sng" dirty="0"/>
              <a:t>both</a:t>
            </a:r>
            <a:r>
              <a:rPr lang="en-US" dirty="0"/>
              <a:t> positive AND negative test results. Be sure to reach out to your individual state agencies for specific guidance on implementation and reporting.</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7</a:t>
            </a:fld>
            <a:endParaRPr lang="en-US"/>
          </a:p>
        </p:txBody>
      </p:sp>
    </p:spTree>
    <p:extLst>
      <p:ext uri="{BB962C8B-B14F-4D97-AF65-F5344CB8AC3E}">
        <p14:creationId xmlns:p14="http://schemas.microsoft.com/office/powerpoint/2010/main" val="287970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additional resources you can refer to for questions on intended. </a:t>
            </a:r>
          </a:p>
          <a:p>
            <a:endParaRPr lang="en-US" sz="1200" dirty="0"/>
          </a:p>
          <a:p>
            <a:r>
              <a:rPr lang="en-US" sz="1200" dirty="0"/>
              <a:t>As a manufacturer, Abbott is unable to speak to or promote the utilization of this test outside of what's specifically stated in our product insert and our specific intended use statement. We understand there may be questions surrounding utilizing this test and how this is going to impact testing at each facility. The FDA and Health and Human Services have provided guidance for utilizing COVID-19 testing outside of what a manufacturer's intended use or authorization may be.  For questions outside of the Intended Use, facilities should contact Health and Human Services or see the FDA's frequently asked questions on testing for SARS-COV-2. </a:t>
            </a:r>
          </a:p>
          <a:p>
            <a:endParaRPr lang="en-US" sz="1200" dirty="0"/>
          </a:p>
        </p:txBody>
      </p:sp>
      <p:sp>
        <p:nvSpPr>
          <p:cNvPr id="4" name="Slide Number Placeholder 3"/>
          <p:cNvSpPr>
            <a:spLocks noGrp="1"/>
          </p:cNvSpPr>
          <p:nvPr>
            <p:ph type="sldNum" sz="quarter" idx="5"/>
          </p:nvPr>
        </p:nvSpPr>
        <p:spPr/>
        <p:txBody>
          <a:bodyPr/>
          <a:lstStyle/>
          <a:p>
            <a:fld id="{E56B4157-71EC-4923-8AB6-DEEE19DE9862}" type="slidenum">
              <a:rPr lang="en-US" smtClean="0"/>
              <a:t>8</a:t>
            </a:fld>
            <a:endParaRPr lang="en-US"/>
          </a:p>
        </p:txBody>
      </p:sp>
    </p:spTree>
    <p:extLst>
      <p:ext uri="{BB962C8B-B14F-4D97-AF65-F5344CB8AC3E}">
        <p14:creationId xmlns:p14="http://schemas.microsoft.com/office/powerpoint/2010/main" val="222423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we're going to get into the technical overview of the BinaxNOW COVID-19 antigen card itself. </a:t>
            </a:r>
          </a:p>
          <a:p>
            <a:endParaRPr lang="en-US" dirty="0"/>
          </a:p>
        </p:txBody>
      </p:sp>
      <p:sp>
        <p:nvSpPr>
          <p:cNvPr id="4" name="Slide Number Placeholder 3"/>
          <p:cNvSpPr>
            <a:spLocks noGrp="1"/>
          </p:cNvSpPr>
          <p:nvPr>
            <p:ph type="sldNum" sz="quarter" idx="5"/>
          </p:nvPr>
        </p:nvSpPr>
        <p:spPr/>
        <p:txBody>
          <a:bodyPr/>
          <a:lstStyle/>
          <a:p>
            <a:fld id="{E56B4157-71EC-4923-8AB6-DEEE19DE9862}" type="slidenum">
              <a:rPr lang="en-US" smtClean="0"/>
              <a:t>9</a:t>
            </a:fld>
            <a:endParaRPr lang="en-US"/>
          </a:p>
        </p:txBody>
      </p:sp>
    </p:spTree>
    <p:extLst>
      <p:ext uri="{BB962C8B-B14F-4D97-AF65-F5344CB8AC3E}">
        <p14:creationId xmlns:p14="http://schemas.microsoft.com/office/powerpoint/2010/main" val="87995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6FF15D7-F6D0-49C5-846B-3FB3893A2205}" type="datetime1">
              <a:rPr lang="en-US" smtClean="0"/>
              <a:t>8/30/2021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a:lvl1pPr>
          </a:lstStyle>
          <a:p>
            <a:r>
              <a:rPr lang="en-US"/>
              <a:t>Click to edit master title style</a:t>
            </a:r>
          </a:p>
        </p:txBody>
      </p:sp>
      <p:sp>
        <p:nvSpPr>
          <p:cNvPr id="3" name="Date Placeholder 2"/>
          <p:cNvSpPr>
            <a:spLocks noGrp="1"/>
          </p:cNvSpPr>
          <p:nvPr>
            <p:ph type="dt" sz="half" idx="10"/>
          </p:nvPr>
        </p:nvSpPr>
        <p:spPr>
          <a:xfrm>
            <a:off x="8165414" y="7203864"/>
            <a:ext cx="1307592" cy="413808"/>
          </a:xfrm>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754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411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4">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3212" y="3523487"/>
            <a:ext cx="9052560" cy="1865376"/>
          </a:xfrm>
        </p:spPr>
        <p:txBody>
          <a:bodyPr rIns="0" bIns="0" anchor="t">
            <a:noAutofit/>
          </a:bodyPr>
          <a:lstStyle>
            <a:lvl1pPr algn="l">
              <a:lnSpc>
                <a:spcPct val="80000"/>
              </a:lnSpc>
              <a:defRPr sz="4840" b="0" cap="none" spc="0" baseline="0">
                <a:solidFill>
                  <a:schemeClr val="tx2"/>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53212" y="2642616"/>
            <a:ext cx="8549640" cy="725424"/>
          </a:xfrm>
        </p:spPr>
        <p:txBody>
          <a:bodyPr rIns="0" bIns="0" anchor="b"/>
          <a:lstStyle>
            <a:lvl1pPr marL="0" indent="0">
              <a:lnSpc>
                <a:spcPct val="100000"/>
              </a:lnSpc>
              <a:buNone/>
              <a:defRPr sz="1980" b="1" cap="all" spc="165" baseline="0">
                <a:solidFill>
                  <a:schemeClr val="tx2"/>
                </a:solidFill>
                <a:latin typeface="Calibri" panose="020F0502020204030204" pitchFamily="34" charset="0"/>
                <a:cs typeface="Calibri" panose="020F0502020204030204" pitchFamily="34" charset="0"/>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bwMode="gray"/>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2885E78-1F86-4A3D-9EE1-B0103B1CEF15}" type="slidenum">
              <a:rPr lang="en-US" smtClean="0"/>
              <a:pPr/>
              <a:t>‹#›</a:t>
            </a:fld>
            <a:endParaRPr lang="en-US"/>
          </a:p>
        </p:txBody>
      </p:sp>
      <p:sp>
        <p:nvSpPr>
          <p:cNvPr id="7" name="Content Placeholder 2"/>
          <p:cNvSpPr txBox="1">
            <a:spLocks/>
          </p:cNvSpPr>
          <p:nvPr userDrawn="1"/>
        </p:nvSpPr>
        <p:spPr bwMode="gray">
          <a:xfrm>
            <a:off x="553213" y="7284466"/>
            <a:ext cx="3363779" cy="331048"/>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100">
                <a:solidFill>
                  <a:schemeClr val="bg1"/>
                </a:solidFill>
              </a:rPr>
              <a:t>Proprietary and confidential — do not distribute</a:t>
            </a:r>
          </a:p>
        </p:txBody>
      </p:sp>
    </p:spTree>
    <p:extLst>
      <p:ext uri="{BB962C8B-B14F-4D97-AF65-F5344CB8AC3E}">
        <p14:creationId xmlns:p14="http://schemas.microsoft.com/office/powerpoint/2010/main" val="68738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527156"/>
            <a:ext cx="9052560" cy="1036320"/>
          </a:xfrm>
        </p:spPr>
        <p:txBody>
          <a:bodyPr/>
          <a:lstStyle>
            <a:lvl1pPr>
              <a:defRPr cap="none" spc="0"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9" name="Content Placeholder 2"/>
          <p:cNvSpPr txBox="1">
            <a:spLocks/>
          </p:cNvSpPr>
          <p:nvPr userDrawn="1"/>
        </p:nvSpPr>
        <p:spPr bwMode="auto">
          <a:xfrm>
            <a:off x="553213" y="7284466"/>
            <a:ext cx="3363779" cy="331048"/>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100"/>
              <a:t>Proprietary and confidential — do not distribute</a:t>
            </a:r>
          </a:p>
        </p:txBody>
      </p:sp>
    </p:spTree>
    <p:extLst>
      <p:ext uri="{BB962C8B-B14F-4D97-AF65-F5344CB8AC3E}">
        <p14:creationId xmlns:p14="http://schemas.microsoft.com/office/powerpoint/2010/main" val="228024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1 content (a)">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749" y="1801"/>
          <a:ext cx="1746" cy="179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1749" y="1801"/>
                        <a:ext cx="1746" cy="1799"/>
                      </a:xfrm>
                      <a:prstGeom prst="rect">
                        <a:avLst/>
                      </a:prstGeom>
                    </p:spPr>
                  </p:pic>
                </p:oleObj>
              </mc:Fallback>
            </mc:AlternateContent>
          </a:graphicData>
        </a:graphic>
      </p:graphicFrame>
      <p:sp>
        <p:nvSpPr>
          <p:cNvPr id="2" name="Titel 1"/>
          <p:cNvSpPr>
            <a:spLocks noGrp="1"/>
          </p:cNvSpPr>
          <p:nvPr>
            <p:ph type="title"/>
          </p:nvPr>
        </p:nvSpPr>
        <p:spPr bwMode="gray"/>
        <p:txBody>
          <a:bodyPr/>
          <a:lstStyle/>
          <a:p>
            <a:r>
              <a:rPr lang="en-US"/>
              <a:t>Click to edit Master title style</a:t>
            </a:r>
            <a:endParaRPr lang="en-GB"/>
          </a:p>
        </p:txBody>
      </p:sp>
      <p:sp>
        <p:nvSpPr>
          <p:cNvPr id="3" name="Fußzeilenplatzhalter 2"/>
          <p:cNvSpPr>
            <a:spLocks noGrp="1"/>
          </p:cNvSpPr>
          <p:nvPr>
            <p:ph type="ftr" sz="quarter" idx="10"/>
          </p:nvPr>
        </p:nvSpPr>
        <p:spPr bwMode="gray"/>
        <p:txBody>
          <a:bodyPr/>
          <a:lstStyle/>
          <a:p>
            <a:endParaRPr lang="en-GB"/>
          </a:p>
        </p:txBody>
      </p:sp>
      <p:sp>
        <p:nvSpPr>
          <p:cNvPr id="4" name="Foliennummernplatzhalter 3"/>
          <p:cNvSpPr>
            <a:spLocks noGrp="1"/>
          </p:cNvSpPr>
          <p:nvPr>
            <p:ph type="sldNum" sz="quarter" idx="11"/>
          </p:nvPr>
        </p:nvSpPr>
        <p:spPr bwMode="gray"/>
        <p:txBody>
          <a:bodyPr/>
          <a:lstStyle/>
          <a:p>
            <a:fld id="{3FD05BC5-4F98-4326-8033-BEF3F8361EDB}" type="slidenum">
              <a:rPr lang="en-GB" smtClean="0"/>
              <a:pPr/>
              <a:t>‹#›</a:t>
            </a:fld>
            <a:endParaRPr lang="en-GB"/>
          </a:p>
        </p:txBody>
      </p:sp>
      <p:sp>
        <p:nvSpPr>
          <p:cNvPr id="9" name="Textplatzhalter 8"/>
          <p:cNvSpPr>
            <a:spLocks noGrp="1"/>
          </p:cNvSpPr>
          <p:nvPr>
            <p:ph type="body" sz="quarter" idx="14"/>
          </p:nvPr>
        </p:nvSpPr>
        <p:spPr bwMode="gray">
          <a:xfrm>
            <a:off x="280937" y="1108287"/>
            <a:ext cx="9504000" cy="326400"/>
          </a:xfrm>
          <a:prstGeom prst="rect">
            <a:avLst/>
          </a:prstGeom>
        </p:spPr>
        <p:txBody>
          <a:bodyPr/>
          <a:lstStyle>
            <a:lvl1pPr>
              <a:defRPr/>
            </a:lvl1pPr>
          </a:lstStyle>
          <a:p>
            <a:pPr lvl="0"/>
            <a:r>
              <a:rPr lang="en-US"/>
              <a:t>Edit Master text styles</a:t>
            </a:r>
          </a:p>
        </p:txBody>
      </p:sp>
      <p:sp>
        <p:nvSpPr>
          <p:cNvPr id="7" name="Inhaltsplatzhalter 6"/>
          <p:cNvSpPr>
            <a:spLocks noGrp="1"/>
          </p:cNvSpPr>
          <p:nvPr>
            <p:ph sz="quarter" idx="16"/>
          </p:nvPr>
        </p:nvSpPr>
        <p:spPr bwMode="gray">
          <a:xfrm>
            <a:off x="280937" y="1642641"/>
            <a:ext cx="9504000" cy="5507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65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C5310-611C-914A-9377-AE051E3E5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5846" y="1521943"/>
            <a:ext cx="4050825" cy="4537649"/>
          </a:xfrm>
          <a:prstGeom prst="rect">
            <a:avLst/>
          </a:prstGeom>
        </p:spPr>
      </p:pic>
    </p:spTree>
    <p:extLst>
      <p:ext uri="{BB962C8B-B14F-4D97-AF65-F5344CB8AC3E}">
        <p14:creationId xmlns:p14="http://schemas.microsoft.com/office/powerpoint/2010/main" val="104333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53212" y="3108960"/>
            <a:ext cx="4375404" cy="3938016"/>
          </a:xfrm>
        </p:spPr>
        <p:txBody>
          <a:bodyPr/>
          <a:lstStyle>
            <a:lvl1pPr>
              <a:spcBef>
                <a:spcPts val="660"/>
              </a:spcBef>
              <a:defRPr sz="1980">
                <a:solidFill>
                  <a:srgbClr val="AA0061"/>
                </a:solidFill>
                <a:latin typeface="Calibri" panose="020F0502020204030204" pitchFamily="34" charset="0"/>
                <a:cs typeface="Calibri" panose="020F0502020204030204" pitchFamily="34" charset="0"/>
              </a:defRPr>
            </a:lvl1pPr>
            <a:lvl2pPr>
              <a:spcBef>
                <a:spcPts val="660"/>
              </a:spcBef>
              <a:defRPr sz="1980">
                <a:solidFill>
                  <a:schemeClr val="tx1"/>
                </a:solidFill>
              </a:defRPr>
            </a:lvl2pPr>
            <a:lvl3pPr>
              <a:spcBef>
                <a:spcPts val="660"/>
              </a:spcBef>
              <a:defRPr sz="1760">
                <a:solidFill>
                  <a:schemeClr val="tx1"/>
                </a:solidFill>
              </a:defRPr>
            </a:lvl3pPr>
            <a:lvl4pPr>
              <a:spcBef>
                <a:spcPts val="660"/>
              </a:spcBef>
              <a:defRPr sz="1540">
                <a:solidFill>
                  <a:schemeClr val="tx1"/>
                </a:solidFill>
              </a:defRPr>
            </a:lvl4pPr>
            <a:lvl5pPr>
              <a:spcBef>
                <a:spcPts val="660"/>
              </a:spcBef>
              <a:defRPr sz="1540">
                <a:solidFill>
                  <a:schemeClr val="tx1"/>
                </a:solidFill>
              </a:defRPr>
            </a:lvl5pPr>
            <a:lvl6pPr>
              <a:defRPr sz="1980"/>
            </a:lvl6pPr>
            <a:lvl7pPr>
              <a:defRPr sz="1980"/>
            </a:lvl7pPr>
            <a:lvl8pPr>
              <a:defRPr sz="1980"/>
            </a:lvl8pPr>
            <a:lvl9pPr>
              <a:defRPr sz="198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5230368" y="3108960"/>
            <a:ext cx="4375404" cy="3938016"/>
          </a:xfrm>
        </p:spPr>
        <p:txBody>
          <a:bodyPr/>
          <a:lstStyle>
            <a:lvl1pPr>
              <a:spcBef>
                <a:spcPts val="660"/>
              </a:spcBef>
              <a:defRPr lang="en-US" sz="1980" b="1" kern="1200" smtClean="0">
                <a:solidFill>
                  <a:srgbClr val="AA0061"/>
                </a:solidFill>
                <a:latin typeface="Calibri" panose="020F0502020204030204" pitchFamily="34" charset="0"/>
                <a:ea typeface="+mn-ea"/>
                <a:cs typeface="Calibri" panose="020F0502020204030204" pitchFamily="34" charset="0"/>
              </a:defRPr>
            </a:lvl1pPr>
            <a:lvl2pPr>
              <a:spcBef>
                <a:spcPts val="660"/>
              </a:spcBef>
              <a:defRPr sz="1980">
                <a:solidFill>
                  <a:schemeClr val="tx1"/>
                </a:solidFill>
              </a:defRPr>
            </a:lvl2pPr>
            <a:lvl3pPr>
              <a:spcBef>
                <a:spcPts val="660"/>
              </a:spcBef>
              <a:defRPr sz="1760">
                <a:solidFill>
                  <a:schemeClr val="tx1"/>
                </a:solidFill>
              </a:defRPr>
            </a:lvl3pPr>
            <a:lvl4pPr>
              <a:spcBef>
                <a:spcPts val="660"/>
              </a:spcBef>
              <a:defRPr sz="1540">
                <a:solidFill>
                  <a:schemeClr val="tx1"/>
                </a:solidFill>
              </a:defRPr>
            </a:lvl4pPr>
            <a:lvl5pPr>
              <a:spcBef>
                <a:spcPts val="660"/>
              </a:spcBef>
              <a:defRPr sz="1540">
                <a:solidFill>
                  <a:schemeClr val="tx1"/>
                </a:solidFill>
              </a:defRPr>
            </a:lvl5pPr>
            <a:lvl6pPr>
              <a:defRPr sz="1980"/>
            </a:lvl6pPr>
            <a:lvl7pPr>
              <a:defRPr sz="1980"/>
            </a:lvl7pPr>
            <a:lvl8pPr>
              <a:defRPr sz="1980"/>
            </a:lvl8pPr>
            <a:lvl9pPr>
              <a:defRPr sz="1980"/>
            </a:lvl9pPr>
          </a:lstStyle>
          <a:p>
            <a:pPr marL="0" lvl="0" indent="0" algn="l" defTabSz="1005840" rtl="0" eaLnBrk="1" latinLnBrk="0" hangingPunct="1">
              <a:lnSpc>
                <a:spcPct val="100000"/>
              </a:lnSpc>
              <a:spcBef>
                <a:spcPts val="66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4"/>
          </p:nvPr>
        </p:nvSpPr>
        <p:spPr>
          <a:xfrm>
            <a:off x="553212" y="1658112"/>
            <a:ext cx="9052560" cy="1243584"/>
          </a:xfrm>
        </p:spPr>
        <p:txBody>
          <a:bodyPr/>
          <a:lstStyle>
            <a:lvl1pPr>
              <a:defRPr sz="2200" b="0">
                <a:solidFill>
                  <a:srgbClr val="AA0061"/>
                </a:solidFill>
                <a:latin typeface="+mn-lt"/>
              </a:defRPr>
            </a:lvl1pPr>
          </a:lstStyle>
          <a:p>
            <a:pPr lvl="0"/>
            <a:r>
              <a:rPr lang="en-US"/>
              <a:t>Click to edit Master text styles</a:t>
            </a:r>
          </a:p>
        </p:txBody>
      </p:sp>
    </p:spTree>
    <p:extLst>
      <p:ext uri="{BB962C8B-B14F-4D97-AF65-F5344CB8AC3E}">
        <p14:creationId xmlns:p14="http://schemas.microsoft.com/office/powerpoint/2010/main" val="127329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5029200" y="0"/>
            <a:ext cx="5029200" cy="7772400"/>
          </a:xfrm>
          <a:solidFill>
            <a:schemeClr val="accent2"/>
          </a:solidFill>
          <a:ln>
            <a:noFill/>
          </a:ln>
          <a:effectLst/>
        </p:spPr>
        <p:txBody>
          <a:bodyPr lIns="365760" rIns="365760" anchor="ctr" anchorCtr="1"/>
          <a:lstStyle>
            <a:lvl1pPr algn="ctr">
              <a:defRPr sz="2640" b="0" baseline="0">
                <a:solidFill>
                  <a:schemeClr val="accent4"/>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53212" y="414528"/>
            <a:ext cx="4372051" cy="103632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53212" y="1658112"/>
            <a:ext cx="4375404" cy="5233416"/>
          </a:xfrm>
        </p:spPr>
        <p:txBody>
          <a:bodyPr rIns="182880"/>
          <a:lstStyle>
            <a:lvl1pPr>
              <a:spcBef>
                <a:spcPts val="3300"/>
              </a:spcBef>
              <a:defRPr sz="1980">
                <a:solidFill>
                  <a:srgbClr val="AA0061"/>
                </a:solidFill>
              </a:defRPr>
            </a:lvl1pPr>
            <a:lvl2pPr>
              <a:defRPr sz="1980"/>
            </a:lvl2pPr>
            <a:lvl3pPr>
              <a:defRPr sz="1760"/>
            </a:lvl3pPr>
            <a:lvl4pPr>
              <a:defRPr sz="1540"/>
            </a:lvl4pPr>
            <a:lvl5pPr>
              <a:defRPr sz="1540"/>
            </a:lvl5pPr>
            <a:lvl6pPr>
              <a:defRPr sz="1980"/>
            </a:lvl6pPr>
            <a:lvl7pPr>
              <a:defRPr sz="1980"/>
            </a:lvl7pPr>
            <a:lvl8pPr>
              <a:defRPr sz="1980"/>
            </a:lvl8pPr>
            <a:lvl9pPr>
              <a:defRPr sz="198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84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53212" y="1658112"/>
            <a:ext cx="4375404" cy="5388864"/>
          </a:xfrm>
        </p:spPr>
        <p:txBody>
          <a:bodyPr/>
          <a:lstStyle>
            <a:lvl1pPr>
              <a:spcBef>
                <a:spcPts val="660"/>
              </a:spcBef>
              <a:defRPr sz="1980" b="1">
                <a:solidFill>
                  <a:schemeClr val="tx2"/>
                </a:solidFill>
                <a:latin typeface="Calibri" panose="020F0502020204030204" pitchFamily="34" charset="0"/>
                <a:cs typeface="Calibri" panose="020F0502020204030204" pitchFamily="34" charset="0"/>
              </a:defRPr>
            </a:lvl1pPr>
            <a:lvl2pPr>
              <a:spcBef>
                <a:spcPts val="660"/>
              </a:spcBef>
              <a:defRPr sz="1980"/>
            </a:lvl2pPr>
            <a:lvl3pPr>
              <a:spcBef>
                <a:spcPts val="660"/>
              </a:spcBef>
              <a:defRPr sz="1760"/>
            </a:lvl3pPr>
            <a:lvl4pPr>
              <a:spcBef>
                <a:spcPts val="660"/>
              </a:spcBef>
              <a:defRPr sz="1540"/>
            </a:lvl4pPr>
            <a:lvl5pPr>
              <a:spcBef>
                <a:spcPts val="660"/>
              </a:spcBef>
              <a:defRPr sz="1540"/>
            </a:lvl5pPr>
            <a:lvl6pPr>
              <a:defRPr sz="1980"/>
            </a:lvl6pPr>
            <a:lvl7pPr>
              <a:defRPr sz="1980"/>
            </a:lvl7pPr>
            <a:lvl8pPr>
              <a:defRPr sz="1980"/>
            </a:lvl8pPr>
            <a:lvl9pPr>
              <a:defRPr sz="198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5230368" y="1658112"/>
            <a:ext cx="4375404" cy="5388864"/>
          </a:xfrm>
        </p:spPr>
        <p:txBody>
          <a:bodyPr/>
          <a:lstStyle>
            <a:lvl1pPr>
              <a:spcBef>
                <a:spcPts val="660"/>
              </a:spcBef>
              <a:defRPr lang="en-US" sz="1980" b="1" kern="1200" smtClean="0">
                <a:solidFill>
                  <a:schemeClr val="tx2"/>
                </a:solidFill>
                <a:latin typeface="Calibri" panose="020F0502020204030204" pitchFamily="34" charset="0"/>
                <a:ea typeface="+mn-ea"/>
                <a:cs typeface="Calibri" panose="020F0502020204030204" pitchFamily="34" charset="0"/>
              </a:defRPr>
            </a:lvl1pPr>
            <a:lvl2pPr>
              <a:spcBef>
                <a:spcPts val="660"/>
              </a:spcBef>
              <a:defRPr sz="1980"/>
            </a:lvl2pPr>
            <a:lvl3pPr>
              <a:spcBef>
                <a:spcPts val="660"/>
              </a:spcBef>
              <a:defRPr sz="1760"/>
            </a:lvl3pPr>
            <a:lvl4pPr>
              <a:spcBef>
                <a:spcPts val="660"/>
              </a:spcBef>
              <a:defRPr sz="1540"/>
            </a:lvl4pPr>
            <a:lvl5pPr>
              <a:spcBef>
                <a:spcPts val="660"/>
              </a:spcBef>
              <a:defRPr sz="1540"/>
            </a:lvl5pPr>
            <a:lvl6pPr>
              <a:defRPr sz="1980"/>
            </a:lvl6pPr>
            <a:lvl7pPr>
              <a:defRPr sz="1980"/>
            </a:lvl7pPr>
            <a:lvl8pPr>
              <a:defRPr sz="1980"/>
            </a:lvl8pPr>
            <a:lvl9pPr>
              <a:defRPr sz="1980"/>
            </a:lvl9pPr>
          </a:lstStyle>
          <a:p>
            <a:pPr marL="0" lvl="0" indent="0" algn="l" defTabSz="1005840" rtl="0" eaLnBrk="1" latinLnBrk="0" hangingPunct="1">
              <a:lnSpc>
                <a:spcPct val="100000"/>
              </a:lnSpc>
              <a:spcBef>
                <a:spcPts val="66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a:xfrm>
            <a:off x="3315918" y="7203864"/>
            <a:ext cx="4928616" cy="413808"/>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424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514D476-D85C-41DC-B299-8D83650899E1}" type="datetime1">
              <a:rPr lang="en-US" smtClean="0"/>
              <a:t>8/30/2021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797985F-8BCF-4A97-BA61-F8C852981164}" type="datetime1">
              <a:rPr lang="en-US" smtClean="0"/>
              <a:t>8/30/2021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custGeom>
            <a:avLst/>
            <a:gdLst/>
            <a:ahLst/>
            <a:cxnLst/>
            <a:rect l="l" t="t" r="r" b="b"/>
            <a:pathLst>
              <a:path w="9144000" h="6858000">
                <a:moveTo>
                  <a:pt x="9144000" y="6858000"/>
                </a:moveTo>
                <a:lnTo>
                  <a:pt x="0" y="6858000"/>
                </a:lnTo>
                <a:lnTo>
                  <a:pt x="0" y="0"/>
                </a:lnTo>
                <a:lnTo>
                  <a:pt x="9144000" y="0"/>
                </a:lnTo>
                <a:lnTo>
                  <a:pt x="9144000" y="6858000"/>
                </a:lnTo>
                <a:close/>
              </a:path>
            </a:pathLst>
          </a:custGeom>
          <a:solidFill>
            <a:srgbClr val="004F7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93A578A-3754-4232-B2C5-37AC20FB53A3}" type="datetime1">
              <a:rPr lang="en-US" smtClean="0"/>
              <a:t>8/30/2021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839834" y="2460405"/>
            <a:ext cx="2395233" cy="272704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DECFC6E-2325-47B5-B75D-F86C3F394759}" type="datetime1">
              <a:rPr lang="en-US" smtClean="0"/>
              <a:t>8/30/2021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E75A6D5A-822E-446C-876E-9661928F252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700" t="18585" r="-5386" b="-3115"/>
          <a:stretch/>
        </p:blipFill>
        <p:spPr>
          <a:xfrm flipH="1">
            <a:off x="5713318" y="0"/>
            <a:ext cx="4345083" cy="2153243"/>
          </a:xfrm>
          <a:prstGeom prst="rect">
            <a:avLst/>
          </a:prstGeom>
        </p:spPr>
      </p:pic>
      <p:sp>
        <p:nvSpPr>
          <p:cNvPr id="7" name="Text Placeholder 6">
            <a:extLst>
              <a:ext uri="{FF2B5EF4-FFF2-40B4-BE49-F238E27FC236}">
                <a16:creationId xmlns:a16="http://schemas.microsoft.com/office/drawing/2014/main" id="{49013426-089D-4CA2-A982-B0504ED0102F}"/>
              </a:ext>
            </a:extLst>
          </p:cNvPr>
          <p:cNvSpPr>
            <a:spLocks noGrp="1"/>
          </p:cNvSpPr>
          <p:nvPr>
            <p:ph type="body" sz="quarter" idx="19" hasCustomPrompt="1"/>
          </p:nvPr>
        </p:nvSpPr>
        <p:spPr>
          <a:xfrm>
            <a:off x="553212" y="245608"/>
            <a:ext cx="5146548" cy="411331"/>
          </a:xfrm>
        </p:spPr>
        <p:txBody>
          <a:bodyPr/>
          <a:lstStyle>
            <a:lvl1pPr marL="0" algn="l" defTabSz="754361" rtl="0" eaLnBrk="1" latinLnBrk="0" hangingPunct="1">
              <a:lnSpc>
                <a:spcPct val="90000"/>
              </a:lnSpc>
              <a:spcBef>
                <a:spcPct val="0"/>
              </a:spcBef>
              <a:buNone/>
              <a:defRPr lang="en-US" sz="2970" b="0" kern="1200" cap="none" spc="0" baseline="0" dirty="0">
                <a:gradFill flip="none" rotWithShape="1">
                  <a:gsLst>
                    <a:gs pos="57000">
                      <a:schemeClr val="tx2"/>
                    </a:gs>
                    <a:gs pos="0">
                      <a:schemeClr val="accent2"/>
                    </a:gs>
                    <a:gs pos="100000">
                      <a:schemeClr val="accent5"/>
                    </a:gs>
                  </a:gsLst>
                  <a:lin ang="0" scaled="0"/>
                  <a:tileRect/>
                </a:gradFill>
                <a:latin typeface="+mn-lt"/>
                <a:ea typeface="+mj-ea"/>
                <a:cs typeface="+mj-cs"/>
              </a:defRPr>
            </a:lvl1pPr>
          </a:lstStyle>
          <a:p>
            <a:r>
              <a:rPr lang="en-US" dirty="0"/>
              <a:t>Click to edit master title</a:t>
            </a:r>
          </a:p>
        </p:txBody>
      </p:sp>
      <p:sp>
        <p:nvSpPr>
          <p:cNvPr id="22" name="Content Placeholder 2">
            <a:extLst>
              <a:ext uri="{FF2B5EF4-FFF2-40B4-BE49-F238E27FC236}">
                <a16:creationId xmlns:a16="http://schemas.microsoft.com/office/drawing/2014/main" id="{476907A4-FE1F-490F-A532-FBB750BEDF75}"/>
              </a:ext>
            </a:extLst>
          </p:cNvPr>
          <p:cNvSpPr txBox="1">
            <a:spLocks/>
          </p:cNvSpPr>
          <p:nvPr userDrawn="1"/>
        </p:nvSpPr>
        <p:spPr bwMode="gray">
          <a:xfrm>
            <a:off x="553214" y="7284469"/>
            <a:ext cx="3363779" cy="331048"/>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Proprietary and confidential — do not distribute</a:t>
            </a:r>
          </a:p>
        </p:txBody>
      </p:sp>
    </p:spTree>
    <p:extLst>
      <p:ext uri="{BB962C8B-B14F-4D97-AF65-F5344CB8AC3E}">
        <p14:creationId xmlns:p14="http://schemas.microsoft.com/office/powerpoint/2010/main" val="395132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53212" y="3520970"/>
            <a:ext cx="8046720" cy="1865376"/>
          </a:xfrm>
        </p:spPr>
        <p:txBody>
          <a:bodyPr/>
          <a:lstStyle>
            <a:lvl1pPr algn="l">
              <a:lnSpc>
                <a:spcPct val="90000"/>
              </a:lnSpc>
              <a:defRPr sz="484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53212" y="2644416"/>
            <a:ext cx="8046720" cy="725424"/>
          </a:xfrm>
        </p:spPr>
        <p:txBody>
          <a:bodyPr rIns="0" bIns="0" anchor="b" anchorCtr="0"/>
          <a:lstStyle>
            <a:lvl1pPr marL="0" indent="0" algn="l">
              <a:lnSpc>
                <a:spcPct val="100000"/>
              </a:lnSpc>
              <a:buNone/>
              <a:defRPr sz="1980" b="1" cap="all" spc="165" baseline="0">
                <a:solidFill>
                  <a:schemeClr val="accent5"/>
                </a:solidFill>
                <a:latin typeface="Calibri" panose="020F0502020204030204" pitchFamily="34" charset="0"/>
                <a:cs typeface="Calibri" panose="020F0502020204030204" pitchFamily="34" charset="0"/>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53212" y="5593610"/>
            <a:ext cx="5330952" cy="725424"/>
          </a:xfrm>
        </p:spPr>
        <p:txBody>
          <a:bodyPr/>
          <a:lstStyle>
            <a:lvl1pPr>
              <a:defRPr sz="1540" b="0" i="0">
                <a:solidFill>
                  <a:schemeClr val="tx1"/>
                </a:solidFill>
                <a:latin typeface="+mn-lt"/>
              </a:defRPr>
            </a:lvl1pPr>
          </a:lstStyle>
          <a:p>
            <a:pPr lvl="0"/>
            <a:r>
              <a:rPr lang="en-US"/>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756" y="172720"/>
            <a:ext cx="1508760" cy="16951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042" y="85135"/>
            <a:ext cx="1679038" cy="1880823"/>
          </a:xfrm>
          <a:prstGeom prst="rect">
            <a:avLst/>
          </a:prstGeom>
        </p:spPr>
      </p:pic>
      <p:sp>
        <p:nvSpPr>
          <p:cNvPr id="4" name="Date Placeholder 3"/>
          <p:cNvSpPr>
            <a:spLocks noGrp="1"/>
          </p:cNvSpPr>
          <p:nvPr>
            <p:ph type="dt" sz="half" idx="11"/>
          </p:nvPr>
        </p:nvSpPr>
        <p:spPr/>
        <p:txBody>
          <a:bodyPr/>
          <a:lstStyle/>
          <a:p>
            <a:endParaRPr lang="en-US">
              <a:solidFill>
                <a:srgbClr val="000000"/>
              </a:solidFill>
            </a:endParaRPr>
          </a:p>
        </p:txBody>
      </p:sp>
      <p:sp>
        <p:nvSpPr>
          <p:cNvPr id="7" name="Footer Placeholder 6"/>
          <p:cNvSpPr>
            <a:spLocks noGrp="1"/>
          </p:cNvSpPr>
          <p:nvPr>
            <p:ph type="ftr" sz="quarter" idx="12"/>
          </p:nvPr>
        </p:nvSpPr>
        <p:spPr/>
        <p:txBody>
          <a:bodyPr/>
          <a:lstStyle/>
          <a:p>
            <a:endParaRPr lang="en-US">
              <a:solidFill>
                <a:srgbClr val="000000"/>
              </a:solidFill>
            </a:endParaRPr>
          </a:p>
        </p:txBody>
      </p:sp>
      <p:sp>
        <p:nvSpPr>
          <p:cNvPr id="9" name="Slide Number Placeholder 8"/>
          <p:cNvSpPr>
            <a:spLocks noGrp="1"/>
          </p:cNvSpPr>
          <p:nvPr>
            <p:ph type="sldNum" sz="quarter" idx="13"/>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53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Alternat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53212" y="2089912"/>
            <a:ext cx="8046720" cy="1865376"/>
          </a:xfrm>
        </p:spPr>
        <p:txBody>
          <a:bodyPr/>
          <a:lstStyle>
            <a:lvl1pPr algn="l">
              <a:lnSpc>
                <a:spcPct val="90000"/>
              </a:lnSpc>
              <a:defRPr sz="484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53212" y="1209040"/>
            <a:ext cx="8046720" cy="725424"/>
          </a:xfrm>
        </p:spPr>
        <p:txBody>
          <a:bodyPr rIns="0" bIns="0" anchor="b" anchorCtr="0"/>
          <a:lstStyle>
            <a:lvl1pPr marL="0" indent="0" algn="l">
              <a:lnSpc>
                <a:spcPct val="100000"/>
              </a:lnSpc>
              <a:buNone/>
              <a:defRPr sz="1980" b="1" cap="all" spc="165" baseline="0">
                <a:solidFill>
                  <a:schemeClr val="accent5"/>
                </a:solidFill>
                <a:latin typeface="Calibri" panose="020F0502020204030204" pitchFamily="34" charset="0"/>
                <a:cs typeface="Calibri" panose="020F0502020204030204" pitchFamily="34" charset="0"/>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53212" y="4145280"/>
            <a:ext cx="5330952" cy="725424"/>
          </a:xfrm>
        </p:spPr>
        <p:txBody>
          <a:bodyPr/>
          <a:lstStyle>
            <a:lvl1pPr>
              <a:defRPr sz="1540" b="0" i="0">
                <a:solidFill>
                  <a:schemeClr val="tx1"/>
                </a:solidFill>
                <a:latin typeface="+mn-lt"/>
              </a:defRPr>
            </a:lvl1pPr>
          </a:lstStyle>
          <a:p>
            <a:pPr lvl="0"/>
            <a:r>
              <a:rPr lang="en-US"/>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6720" y="5613401"/>
            <a:ext cx="1750316" cy="196651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175" y="5510571"/>
            <a:ext cx="1944340" cy="2178009"/>
          </a:xfrm>
          <a:prstGeom prst="rect">
            <a:avLst/>
          </a:prstGeom>
        </p:spPr>
      </p:pic>
    </p:spTree>
    <p:extLst>
      <p:ext uri="{BB962C8B-B14F-4D97-AF65-F5344CB8AC3E}">
        <p14:creationId xmlns:p14="http://schemas.microsoft.com/office/powerpoint/2010/main" val="381690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53212" y="1657033"/>
            <a:ext cx="9052560" cy="5388864"/>
          </a:xfrm>
        </p:spPr>
        <p:txBody>
          <a:bodyPr/>
          <a:lstStyle>
            <a:lvl1pPr>
              <a:defRPr sz="198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168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7517" y="3401040"/>
            <a:ext cx="4055745" cy="696595"/>
          </a:xfrm>
          <a:prstGeom prst="rect">
            <a:avLst/>
          </a:prstGeom>
        </p:spPr>
        <p:txBody>
          <a:bodyPr wrap="square" lIns="0" tIns="0" rIns="0" bIns="0">
            <a:spAutoFit/>
          </a:bodyPr>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a:xfrm>
            <a:off x="792433" y="1424373"/>
            <a:ext cx="8223884" cy="2874010"/>
          </a:xfrm>
          <a:prstGeom prst="rect">
            <a:avLst/>
          </a:prstGeom>
        </p:spPr>
        <p:txBody>
          <a:bodyPr wrap="square" lIns="0" tIns="0" rIns="0" bIns="0">
            <a:spAutoFit/>
          </a:bodyPr>
          <a:lstStyle>
            <a:lvl1pPr>
              <a:defRPr sz="1800" b="1" i="0">
                <a:solidFill>
                  <a:schemeClr val="tx1"/>
                </a:solidFill>
                <a:latin typeface="Georgia"/>
                <a:cs typeface="Georgia"/>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A103D3CD-805A-41A8-BC49-C99F3A632770}" type="datetime1">
              <a:rPr lang="en-US" smtClean="0"/>
              <a:t>8/30/2021</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212" y="414528"/>
            <a:ext cx="9052560" cy="1036320"/>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53212" y="1658112"/>
            <a:ext cx="9052560" cy="5388864"/>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2"/>
          </p:nvPr>
        </p:nvSpPr>
        <p:spPr>
          <a:xfrm>
            <a:off x="8331590" y="7203864"/>
            <a:ext cx="1307592" cy="413808"/>
          </a:xfrm>
          <a:prstGeom prst="rect">
            <a:avLst/>
          </a:prstGeom>
        </p:spPr>
        <p:txBody>
          <a:bodyPr vert="horz" lIns="0" tIns="45720" rIns="0" bIns="45720" rtlCol="0" anchor="b" anchorCtr="0"/>
          <a:lstStyle>
            <a:lvl1pPr algn="l">
              <a:defRPr sz="1100">
                <a:solidFill>
                  <a:schemeClr val="tx1"/>
                </a:solidFill>
                <a:latin typeface="Calibri" panose="020F0502020204030204" pitchFamily="34" charset="0"/>
                <a:cs typeface="Calibri" panose="020F0502020204030204" pitchFamily="34" charset="0"/>
              </a:defRPr>
            </a:lvl1pPr>
          </a:lstStyle>
          <a:p>
            <a:endParaRPr lang="en-US">
              <a:solidFill>
                <a:srgbClr val="000000"/>
              </a:solidFill>
            </a:endParaRPr>
          </a:p>
        </p:txBody>
      </p:sp>
      <p:sp>
        <p:nvSpPr>
          <p:cNvPr id="5" name="Footer Placeholder 4"/>
          <p:cNvSpPr>
            <a:spLocks noGrp="1"/>
          </p:cNvSpPr>
          <p:nvPr>
            <p:ph type="ftr" sz="quarter" idx="3"/>
          </p:nvPr>
        </p:nvSpPr>
        <p:spPr>
          <a:xfrm>
            <a:off x="3315918" y="7203864"/>
            <a:ext cx="4928616" cy="413808"/>
          </a:xfrm>
          <a:prstGeom prst="rect">
            <a:avLst/>
          </a:prstGeom>
        </p:spPr>
        <p:txBody>
          <a:bodyPr vert="horz" lIns="0" tIns="45720" rIns="0" bIns="45720" rtlCol="0" anchor="b" anchorCtr="0"/>
          <a:lstStyle>
            <a:lvl1pPr algn="r">
              <a:defRPr sz="1100">
                <a:solidFill>
                  <a:schemeClr val="tx1"/>
                </a:solidFill>
                <a:latin typeface="Calibri" panose="020F0502020204030204" pitchFamily="34" charset="0"/>
                <a:cs typeface="Calibri" panose="020F0502020204030204" pitchFamily="34" charset="0"/>
              </a:defRPr>
            </a:lvl1pPr>
          </a:lstStyle>
          <a:p>
            <a:endParaRPr lang="en-US">
              <a:solidFill>
                <a:srgbClr val="000000"/>
              </a:solidFill>
            </a:endParaRPr>
          </a:p>
        </p:txBody>
      </p:sp>
      <p:sp>
        <p:nvSpPr>
          <p:cNvPr id="6" name="Slide Number Placeholder 5"/>
          <p:cNvSpPr>
            <a:spLocks noGrp="1"/>
          </p:cNvSpPr>
          <p:nvPr>
            <p:ph type="sldNum" sz="quarter" idx="4"/>
          </p:nvPr>
        </p:nvSpPr>
        <p:spPr>
          <a:xfrm>
            <a:off x="9466919" y="7285330"/>
            <a:ext cx="321869" cy="321259"/>
          </a:xfrm>
          <a:prstGeom prst="rect">
            <a:avLst/>
          </a:prstGeom>
        </p:spPr>
        <p:txBody>
          <a:bodyPr vert="horz" lIns="0" tIns="45720" rIns="0" bIns="45720" rtlCol="0" anchor="b" anchorCtr="0"/>
          <a:lstStyle>
            <a:lvl1pPr algn="l">
              <a:defRPr sz="11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2571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lvl1pPr algn="l" defTabSz="1005840" rtl="0" eaLnBrk="1" latinLnBrk="0" hangingPunct="1">
        <a:lnSpc>
          <a:spcPct val="90000"/>
        </a:lnSpc>
        <a:spcBef>
          <a:spcPct val="0"/>
        </a:spcBef>
        <a:buNone/>
        <a:defRPr sz="2860" b="0" kern="1200" cap="none" spc="0" baseline="0">
          <a:solidFill>
            <a:schemeClr val="accent5"/>
          </a:solidFill>
          <a:latin typeface="+mn-lt"/>
          <a:ea typeface="+mj-ea"/>
          <a:cs typeface="+mj-cs"/>
        </a:defRPr>
      </a:lvl1pPr>
    </p:titleStyle>
    <p:bodyStyle>
      <a:lvl1pPr marL="0" indent="0" algn="l" defTabSz="1005840" rtl="0" eaLnBrk="1" latinLnBrk="0" hangingPunct="1">
        <a:lnSpc>
          <a:spcPct val="100000"/>
        </a:lnSpc>
        <a:spcBef>
          <a:spcPts val="660"/>
        </a:spcBef>
        <a:buFont typeface="Arial" panose="020B0604020202020204" pitchFamily="34" charset="0"/>
        <a:buNone/>
        <a:defRPr sz="1980" b="1" kern="1200">
          <a:solidFill>
            <a:schemeClr val="accent5"/>
          </a:solidFill>
          <a:latin typeface="Calibri" panose="020F0502020204030204" pitchFamily="34" charset="0"/>
          <a:ea typeface="+mn-ea"/>
          <a:cs typeface="Calibri" panose="020F0502020204030204" pitchFamily="34" charset="0"/>
        </a:defRPr>
      </a:lvl1pPr>
      <a:lvl2pPr marL="186849" indent="-186849" algn="l" defTabSz="1005840" rtl="0" eaLnBrk="1" latinLnBrk="0" hangingPunct="1">
        <a:lnSpc>
          <a:spcPct val="100000"/>
        </a:lnSpc>
        <a:spcBef>
          <a:spcPts val="660"/>
        </a:spcBef>
        <a:buFont typeface="Arial" panose="020B0604020202020204" pitchFamily="34" charset="0"/>
        <a:buChar char="•"/>
        <a:defRPr sz="1980" kern="1200">
          <a:solidFill>
            <a:schemeClr val="tx1"/>
          </a:solidFill>
          <a:latin typeface="+mn-lt"/>
          <a:ea typeface="+mn-ea"/>
          <a:cs typeface="+mn-cs"/>
        </a:defRPr>
      </a:lvl2pPr>
      <a:lvl3pPr marL="440055" indent="-188595" algn="l" defTabSz="1005840" rtl="0" eaLnBrk="1" latinLnBrk="0" hangingPunct="1">
        <a:lnSpc>
          <a:spcPct val="100000"/>
        </a:lnSpc>
        <a:spcBef>
          <a:spcPts val="660"/>
        </a:spcBef>
        <a:buFont typeface="Arial" panose="020B0604020202020204" pitchFamily="34" charset="0"/>
        <a:buChar char="–"/>
        <a:defRPr sz="1760" kern="1200">
          <a:solidFill>
            <a:schemeClr val="tx1"/>
          </a:solidFill>
          <a:latin typeface="+mn-lt"/>
          <a:ea typeface="+mn-ea"/>
          <a:cs typeface="+mn-cs"/>
        </a:defRPr>
      </a:lvl3pPr>
      <a:lvl4pPr marL="689769" indent="-186849" algn="l" defTabSz="1005840" rtl="0" eaLnBrk="1" latinLnBrk="0" hangingPunct="1">
        <a:lnSpc>
          <a:spcPct val="100000"/>
        </a:lnSpc>
        <a:spcBef>
          <a:spcPts val="660"/>
        </a:spcBef>
        <a:buFont typeface="Arial" panose="020B0604020202020204" pitchFamily="34" charset="0"/>
        <a:buChar char="•"/>
        <a:defRPr sz="1540" kern="1200">
          <a:solidFill>
            <a:schemeClr val="tx1"/>
          </a:solidFill>
          <a:latin typeface="+mn-lt"/>
          <a:ea typeface="+mn-ea"/>
          <a:cs typeface="+mn-cs"/>
        </a:defRPr>
      </a:lvl4pPr>
      <a:lvl5pPr marL="942975" indent="-188595" algn="l" defTabSz="1005840" rtl="0" eaLnBrk="1" latinLnBrk="0" hangingPunct="1">
        <a:lnSpc>
          <a:spcPct val="100000"/>
        </a:lnSpc>
        <a:spcBef>
          <a:spcPts val="660"/>
        </a:spcBef>
        <a:buFont typeface="Arial" panose="020B0604020202020204" pitchFamily="34" charset="0"/>
        <a:buChar char="»"/>
        <a:defRPr sz="1540" kern="1200">
          <a:solidFill>
            <a:schemeClr val="tx1"/>
          </a:solidFill>
          <a:latin typeface="+mn-lt"/>
          <a:ea typeface="+mn-ea"/>
          <a:cs typeface="+mn-cs"/>
        </a:defRPr>
      </a:lvl5pPr>
      <a:lvl6pPr marL="276606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alere.wistia.com/medias/0wacsomvlr?wvideo=0wacsomvlr"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34.jpg"/><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39.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hyperlink" Target="mailto:ts.scr@abbott.com" TargetMode="External"/><Relationship Id="rId7" Type="http://schemas.openxmlformats.org/officeDocument/2006/relationships/image" Target="../media/image53.jpg"/><Relationship Id="rId12"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2.jpg"/><Relationship Id="rId11" Type="http://schemas.openxmlformats.org/officeDocument/2006/relationships/hyperlink" Target="http://www.globalpointofcare.abbott/en/support/product-installation-training/navica-brand/navica-binaxnow-ag-training.html" TargetMode="External"/><Relationship Id="rId5" Type="http://schemas.openxmlformats.org/officeDocument/2006/relationships/image" Target="../media/image51.jpg"/><Relationship Id="rId10" Type="http://schemas.openxmlformats.org/officeDocument/2006/relationships/image" Target="../media/image56.jpg"/><Relationship Id="rId4" Type="http://schemas.openxmlformats.org/officeDocument/2006/relationships/image" Target="../media/image50.jpg"/><Relationship Id="rId9" Type="http://schemas.openxmlformats.org/officeDocument/2006/relationships/image" Target="../media/image55.jpg"/></Relationships>
</file>

<file path=ppt/slides/_rels/slide35.xml.rels><?xml version="1.0" encoding="UTF-8" standalone="yes"?>
<Relationships xmlns="http://schemas.openxmlformats.org/package/2006/relationships"><Relationship Id="rId2" Type="http://schemas.openxmlformats.org/officeDocument/2006/relationships/hyperlink" Target="mailto:s.scr@abbot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1858" y="793465"/>
            <a:ext cx="998425" cy="113118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14893" y="3067364"/>
            <a:ext cx="6998970" cy="1068070"/>
          </a:xfrm>
          <a:prstGeom prst="rect">
            <a:avLst/>
          </a:prstGeom>
        </p:spPr>
        <p:txBody>
          <a:bodyPr vert="horz" wrap="square" lIns="0" tIns="74295" rIns="0" bIns="0" rtlCol="0">
            <a:spAutoFit/>
          </a:bodyPr>
          <a:lstStyle/>
          <a:p>
            <a:pPr marL="25400" marR="17780">
              <a:lnSpc>
                <a:spcPts val="3890"/>
              </a:lnSpc>
              <a:spcBef>
                <a:spcPts val="585"/>
              </a:spcBef>
            </a:pPr>
            <a:r>
              <a:rPr sz="3600" spc="-5" dirty="0">
                <a:latin typeface="Georgia"/>
                <a:cs typeface="Georgia"/>
              </a:rPr>
              <a:t>BinaxNOW</a:t>
            </a:r>
            <a:r>
              <a:rPr sz="3600" spc="-7" baseline="25462" dirty="0">
                <a:latin typeface="Georgia"/>
                <a:cs typeface="Georgia"/>
              </a:rPr>
              <a:t>™ </a:t>
            </a:r>
            <a:r>
              <a:rPr sz="3600" dirty="0">
                <a:latin typeface="Georgia"/>
                <a:cs typeface="Georgia"/>
              </a:rPr>
              <a:t>COVID-19 </a:t>
            </a:r>
            <a:r>
              <a:rPr sz="3600" spc="-5" dirty="0">
                <a:latin typeface="Georgia"/>
                <a:cs typeface="Georgia"/>
              </a:rPr>
              <a:t>Ag </a:t>
            </a:r>
            <a:r>
              <a:rPr sz="3600" dirty="0">
                <a:latin typeface="Georgia"/>
                <a:cs typeface="Georgia"/>
              </a:rPr>
              <a:t>Card &amp;  </a:t>
            </a:r>
            <a:r>
              <a:rPr sz="3600" spc="-5" dirty="0">
                <a:latin typeface="Georgia"/>
                <a:cs typeface="Georgia"/>
              </a:rPr>
              <a:t>NAVICA</a:t>
            </a:r>
            <a:r>
              <a:rPr sz="3600" spc="-7" baseline="25462" dirty="0">
                <a:latin typeface="Georgia"/>
                <a:cs typeface="Georgia"/>
              </a:rPr>
              <a:t>™</a:t>
            </a:r>
            <a:r>
              <a:rPr sz="3600" spc="405" baseline="25462" dirty="0">
                <a:latin typeface="Georgia"/>
                <a:cs typeface="Georgia"/>
              </a:rPr>
              <a:t> </a:t>
            </a:r>
            <a:r>
              <a:rPr sz="3600" spc="-5" dirty="0">
                <a:latin typeface="Georgia"/>
                <a:cs typeface="Georgia"/>
              </a:rPr>
              <a:t>App</a:t>
            </a:r>
            <a:endParaRPr sz="3600">
              <a:latin typeface="Georgia"/>
              <a:cs typeface="Georgia"/>
            </a:endParaRPr>
          </a:p>
        </p:txBody>
      </p:sp>
      <p:sp>
        <p:nvSpPr>
          <p:cNvPr id="5" name="object 5"/>
          <p:cNvSpPr txBox="1">
            <a:spLocks noGrp="1"/>
          </p:cNvSpPr>
          <p:nvPr>
            <p:ph type="title"/>
          </p:nvPr>
        </p:nvSpPr>
        <p:spPr>
          <a:xfrm>
            <a:off x="927593" y="2482099"/>
            <a:ext cx="1896110" cy="391160"/>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00A5DD"/>
                </a:solidFill>
                <a:latin typeface="Calibri"/>
                <a:cs typeface="Calibri"/>
              </a:rPr>
              <a:t>US</a:t>
            </a:r>
            <a:r>
              <a:rPr sz="2400" b="1" spc="210" dirty="0">
                <a:solidFill>
                  <a:srgbClr val="00A5DD"/>
                </a:solidFill>
                <a:latin typeface="Calibri"/>
                <a:cs typeface="Calibri"/>
              </a:rPr>
              <a:t> </a:t>
            </a:r>
            <a:r>
              <a:rPr sz="2400" b="1" spc="130" dirty="0">
                <a:solidFill>
                  <a:srgbClr val="00A5DD"/>
                </a:solidFill>
                <a:latin typeface="Calibri"/>
                <a:cs typeface="Calibri"/>
              </a:rPr>
              <a:t>TRAINING</a:t>
            </a:r>
            <a:endParaRPr sz="2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38833" y="697482"/>
            <a:ext cx="4786630" cy="726440"/>
          </a:xfrm>
          <a:prstGeom prst="rect">
            <a:avLst/>
          </a:prstGeom>
        </p:spPr>
        <p:txBody>
          <a:bodyPr vert="horz" wrap="square" lIns="0" tIns="12700" rIns="0" bIns="0" rtlCol="0">
            <a:spAutoFit/>
          </a:bodyPr>
          <a:lstStyle/>
          <a:p>
            <a:pPr marL="38100">
              <a:lnSpc>
                <a:spcPts val="2995"/>
              </a:lnSpc>
              <a:spcBef>
                <a:spcPts val="100"/>
              </a:spcBef>
            </a:pPr>
            <a:r>
              <a:rPr sz="2600" dirty="0">
                <a:solidFill>
                  <a:srgbClr val="009CDD"/>
                </a:solidFill>
              </a:rPr>
              <a:t>BinaxNOW</a:t>
            </a:r>
            <a:r>
              <a:rPr sz="2550" baseline="26143" dirty="0">
                <a:solidFill>
                  <a:srgbClr val="009CDD"/>
                </a:solidFill>
              </a:rPr>
              <a:t>™ </a:t>
            </a:r>
            <a:r>
              <a:rPr sz="2600" dirty="0">
                <a:solidFill>
                  <a:srgbClr val="009CDD"/>
                </a:solidFill>
              </a:rPr>
              <a:t>COVID-19 </a:t>
            </a:r>
            <a:r>
              <a:rPr sz="2600" spc="-5" dirty="0">
                <a:solidFill>
                  <a:srgbClr val="009CDD"/>
                </a:solidFill>
              </a:rPr>
              <a:t>Ag</a:t>
            </a:r>
            <a:r>
              <a:rPr sz="2600" spc="-260" dirty="0">
                <a:solidFill>
                  <a:srgbClr val="009CDD"/>
                </a:solidFill>
              </a:rPr>
              <a:t> </a:t>
            </a:r>
            <a:r>
              <a:rPr sz="2600" spc="-5" dirty="0">
                <a:solidFill>
                  <a:srgbClr val="009CDD"/>
                </a:solidFill>
              </a:rPr>
              <a:t>Card</a:t>
            </a:r>
            <a:endParaRPr sz="2600"/>
          </a:p>
          <a:p>
            <a:pPr marL="38100">
              <a:lnSpc>
                <a:spcPts val="2515"/>
              </a:lnSpc>
            </a:pPr>
            <a:r>
              <a:rPr sz="2200" spc="-5" dirty="0">
                <a:solidFill>
                  <a:srgbClr val="009CDD"/>
                </a:solidFill>
              </a:rPr>
              <a:t>Product</a:t>
            </a:r>
            <a:r>
              <a:rPr sz="2200" dirty="0">
                <a:solidFill>
                  <a:srgbClr val="009CDD"/>
                </a:solidFill>
              </a:rPr>
              <a:t> </a:t>
            </a:r>
            <a:r>
              <a:rPr sz="2200" spc="-10" dirty="0">
                <a:solidFill>
                  <a:srgbClr val="009CDD"/>
                </a:solidFill>
              </a:rPr>
              <a:t>Overview</a:t>
            </a:r>
            <a:endParaRPr sz="2200"/>
          </a:p>
        </p:txBody>
      </p:sp>
      <p:sp>
        <p:nvSpPr>
          <p:cNvPr id="5" name="object 5"/>
          <p:cNvSpPr/>
          <p:nvPr/>
        </p:nvSpPr>
        <p:spPr>
          <a:xfrm>
            <a:off x="972312" y="2555748"/>
            <a:ext cx="8113775" cy="69951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72312" y="3934967"/>
            <a:ext cx="8113775" cy="105308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72312" y="5669280"/>
            <a:ext cx="8113775" cy="702564"/>
          </a:xfrm>
          <a:prstGeom prst="rect">
            <a:avLst/>
          </a:prstGeom>
          <a:blipFill>
            <a:blip r:embed="rId5"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970787" y="1863852"/>
          <a:ext cx="8106409" cy="4495797"/>
        </p:xfrm>
        <a:graphic>
          <a:graphicData uri="http://schemas.openxmlformats.org/drawingml/2006/table">
            <a:tbl>
              <a:tblPr firstRow="1" bandRow="1">
                <a:tableStyleId>{2D5ABB26-0587-4C30-8999-92F81FD0307C}</a:tableStyleId>
              </a:tblPr>
              <a:tblGrid>
                <a:gridCol w="2639695">
                  <a:extLst>
                    <a:ext uri="{9D8B030D-6E8A-4147-A177-3AD203B41FA5}">
                      <a16:colId xmlns:a16="http://schemas.microsoft.com/office/drawing/2014/main" val="20000"/>
                    </a:ext>
                  </a:extLst>
                </a:gridCol>
                <a:gridCol w="5466714">
                  <a:extLst>
                    <a:ext uri="{9D8B030D-6E8A-4147-A177-3AD203B41FA5}">
                      <a16:colId xmlns:a16="http://schemas.microsoft.com/office/drawing/2014/main" val="20001"/>
                    </a:ext>
                  </a:extLst>
                </a:gridCol>
              </a:tblGrid>
              <a:tr h="690371">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Test</a:t>
                      </a:r>
                      <a:r>
                        <a:rPr sz="1600" b="1" spc="20" dirty="0">
                          <a:latin typeface="Georgia"/>
                          <a:cs typeface="Georgia"/>
                        </a:rPr>
                        <a:t> </a:t>
                      </a:r>
                      <a:r>
                        <a:rPr sz="1600" b="1" spc="-10" dirty="0">
                          <a:latin typeface="Georgia"/>
                          <a:cs typeface="Georgia"/>
                        </a:rPr>
                        <a:t>Summary</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tcPr>
                </a:tc>
                <a:tc>
                  <a:txBody>
                    <a:bodyPr/>
                    <a:lstStyle/>
                    <a:p>
                      <a:pPr marL="69850" marR="851535">
                        <a:lnSpc>
                          <a:spcPct val="100000"/>
                        </a:lnSpc>
                        <a:spcBef>
                          <a:spcPts val="740"/>
                        </a:spcBef>
                      </a:pPr>
                      <a:r>
                        <a:rPr sz="1600" spc="-5" dirty="0">
                          <a:latin typeface="Georgia"/>
                          <a:cs typeface="Georgia"/>
                        </a:rPr>
                        <a:t>Rapid </a:t>
                      </a:r>
                      <a:r>
                        <a:rPr sz="1600" spc="-10" dirty="0">
                          <a:latin typeface="Georgia"/>
                          <a:cs typeface="Georgia"/>
                        </a:rPr>
                        <a:t>lateral </a:t>
                      </a:r>
                      <a:r>
                        <a:rPr sz="1600" dirty="0">
                          <a:latin typeface="Georgia"/>
                          <a:cs typeface="Georgia"/>
                        </a:rPr>
                        <a:t>flow </a:t>
                      </a:r>
                      <a:r>
                        <a:rPr sz="1600" spc="-5" dirty="0">
                          <a:latin typeface="Georgia"/>
                          <a:cs typeface="Georgia"/>
                        </a:rPr>
                        <a:t>immunoassay for </a:t>
                      </a:r>
                      <a:r>
                        <a:rPr sz="1600" spc="-10" dirty="0">
                          <a:latin typeface="Georgia"/>
                          <a:cs typeface="Georgia"/>
                        </a:rPr>
                        <a:t>the </a:t>
                      </a:r>
                      <a:r>
                        <a:rPr sz="1600" spc="-5" dirty="0">
                          <a:latin typeface="Georgia"/>
                          <a:cs typeface="Georgia"/>
                        </a:rPr>
                        <a:t>qualitative  </a:t>
                      </a:r>
                      <a:r>
                        <a:rPr sz="1600" spc="-10" dirty="0">
                          <a:latin typeface="Georgia"/>
                          <a:cs typeface="Georgia"/>
                        </a:rPr>
                        <a:t>detection </a:t>
                      </a:r>
                      <a:r>
                        <a:rPr sz="1600" spc="-5" dirty="0">
                          <a:latin typeface="Georgia"/>
                          <a:cs typeface="Georgia"/>
                        </a:rPr>
                        <a:t>of</a:t>
                      </a:r>
                      <a:r>
                        <a:rPr sz="1600" spc="45" dirty="0">
                          <a:latin typeface="Georgia"/>
                          <a:cs typeface="Georgia"/>
                        </a:rPr>
                        <a:t> </a:t>
                      </a:r>
                      <a:r>
                        <a:rPr sz="1600" spc="-5" dirty="0">
                          <a:latin typeface="Georgia"/>
                          <a:cs typeface="Georgia"/>
                        </a:rPr>
                        <a:t>SARS-CoV-2</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tcPr>
                </a:tc>
                <a:extLst>
                  <a:ext uri="{0D108BD9-81ED-4DB2-BD59-A6C34878D82A}">
                    <a16:rowId xmlns:a16="http://schemas.microsoft.com/office/drawing/2014/main" val="10000"/>
                  </a:ext>
                </a:extLst>
              </a:tr>
              <a:tr h="690372">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Testing</a:t>
                      </a:r>
                      <a:r>
                        <a:rPr sz="1600" b="1" spc="20" dirty="0">
                          <a:latin typeface="Georgia"/>
                          <a:cs typeface="Georgia"/>
                        </a:rPr>
                        <a:t> </a:t>
                      </a:r>
                      <a:r>
                        <a:rPr sz="1600" b="1" spc="-5" dirty="0">
                          <a:latin typeface="Georgia"/>
                          <a:cs typeface="Georgia"/>
                        </a:rPr>
                        <a:t>Environment</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28575">
                      <a:solidFill>
                        <a:srgbClr val="009CDD"/>
                      </a:solidFill>
                      <a:prstDash val="solid"/>
                    </a:lnT>
                    <a:lnB w="12700">
                      <a:solidFill>
                        <a:srgbClr val="009CDD"/>
                      </a:solidFill>
                      <a:prstDash val="solid"/>
                    </a:lnB>
                  </a:tcPr>
                </a:tc>
                <a:tc>
                  <a:txBody>
                    <a:bodyPr/>
                    <a:lstStyle/>
                    <a:p>
                      <a:pPr marL="69850" marR="400685">
                        <a:lnSpc>
                          <a:spcPct val="100000"/>
                        </a:lnSpc>
                        <a:spcBef>
                          <a:spcPts val="740"/>
                        </a:spcBef>
                      </a:pPr>
                      <a:r>
                        <a:rPr sz="1600" spc="-5" dirty="0">
                          <a:latin typeface="Georgia"/>
                          <a:cs typeface="Georgia"/>
                        </a:rPr>
                        <a:t>Point of </a:t>
                      </a:r>
                      <a:r>
                        <a:rPr sz="1600" spc="-10" dirty="0">
                          <a:latin typeface="Georgia"/>
                          <a:cs typeface="Georgia"/>
                        </a:rPr>
                        <a:t>Care </a:t>
                      </a:r>
                      <a:r>
                        <a:rPr sz="1600" spc="-5" dirty="0">
                          <a:latin typeface="Georgia"/>
                          <a:cs typeface="Georgia"/>
                        </a:rPr>
                        <a:t>settings with a </a:t>
                      </a:r>
                      <a:r>
                        <a:rPr sz="1600" spc="-10" dirty="0">
                          <a:latin typeface="Georgia"/>
                          <a:cs typeface="Georgia"/>
                        </a:rPr>
                        <a:t>CLIA Certificate </a:t>
                      </a:r>
                      <a:r>
                        <a:rPr sz="1600" spc="-5" dirty="0">
                          <a:latin typeface="Georgia"/>
                          <a:cs typeface="Georgia"/>
                        </a:rPr>
                        <a:t>of Waiver,  Compliance or</a:t>
                      </a:r>
                      <a:r>
                        <a:rPr sz="1600" spc="45" dirty="0">
                          <a:latin typeface="Georgia"/>
                          <a:cs typeface="Georgia"/>
                        </a:rPr>
                        <a:t> </a:t>
                      </a:r>
                      <a:r>
                        <a:rPr sz="1600" spc="-10" dirty="0">
                          <a:latin typeface="Georgia"/>
                          <a:cs typeface="Georgia"/>
                        </a:rPr>
                        <a:t>Accreditation</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28575">
                      <a:solidFill>
                        <a:srgbClr val="009CDD"/>
                      </a:solidFill>
                      <a:prstDash val="solid"/>
                    </a:lnT>
                    <a:lnB w="12700">
                      <a:solidFill>
                        <a:srgbClr val="009CDD"/>
                      </a:solidFill>
                      <a:prstDash val="solid"/>
                    </a:lnB>
                  </a:tcPr>
                </a:tc>
                <a:extLst>
                  <a:ext uri="{0D108BD9-81ED-4DB2-BD59-A6C34878D82A}">
                    <a16:rowId xmlns:a16="http://schemas.microsoft.com/office/drawing/2014/main" val="10001"/>
                  </a:ext>
                </a:extLst>
              </a:tr>
              <a:tr h="690372">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Specimen</a:t>
                      </a:r>
                      <a:r>
                        <a:rPr sz="1600" b="1" dirty="0">
                          <a:latin typeface="Georgia"/>
                          <a:cs typeface="Georgia"/>
                        </a:rPr>
                        <a:t> </a:t>
                      </a:r>
                      <a:r>
                        <a:rPr sz="1600" b="1" spc="-10" dirty="0">
                          <a:latin typeface="Georgia"/>
                          <a:cs typeface="Georgia"/>
                        </a:rPr>
                        <a:t>Type</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450">
                        <a:latin typeface="Times New Roman"/>
                        <a:cs typeface="Times New Roman"/>
                      </a:endParaRPr>
                    </a:p>
                    <a:p>
                      <a:pPr marL="69850">
                        <a:lnSpc>
                          <a:spcPct val="100000"/>
                        </a:lnSpc>
                      </a:pPr>
                      <a:r>
                        <a:rPr sz="1600" spc="-10" dirty="0">
                          <a:latin typeface="Georgia"/>
                          <a:cs typeface="Georgia"/>
                        </a:rPr>
                        <a:t>Direct </a:t>
                      </a:r>
                      <a:r>
                        <a:rPr sz="1600" spc="-5" dirty="0">
                          <a:latin typeface="Georgia"/>
                          <a:cs typeface="Georgia"/>
                        </a:rPr>
                        <a:t>nasal</a:t>
                      </a:r>
                      <a:r>
                        <a:rPr sz="1600" spc="40" dirty="0">
                          <a:latin typeface="Georgia"/>
                          <a:cs typeface="Georgia"/>
                        </a:rPr>
                        <a:t> </a:t>
                      </a:r>
                      <a:r>
                        <a:rPr sz="1600" spc="-10" dirty="0">
                          <a:latin typeface="Georgia"/>
                          <a:cs typeface="Georgia"/>
                        </a:rPr>
                        <a:t>swab</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2"/>
                  </a:ext>
                </a:extLst>
              </a:tr>
              <a:tr h="1043939">
                <a:tc>
                  <a:txBody>
                    <a:bodyPr/>
                    <a:lstStyle/>
                    <a:p>
                      <a:pPr>
                        <a:lnSpc>
                          <a:spcPct val="100000"/>
                        </a:lnSpc>
                        <a:spcBef>
                          <a:spcPts val="40"/>
                        </a:spcBef>
                      </a:pPr>
                      <a:endParaRPr sz="2650">
                        <a:latin typeface="Times New Roman"/>
                        <a:cs typeface="Times New Roman"/>
                      </a:endParaRPr>
                    </a:p>
                    <a:p>
                      <a:pPr marL="67945">
                        <a:lnSpc>
                          <a:spcPct val="100000"/>
                        </a:lnSpc>
                        <a:spcBef>
                          <a:spcPts val="5"/>
                        </a:spcBef>
                      </a:pPr>
                      <a:r>
                        <a:rPr sz="1600" b="1" spc="-10" dirty="0">
                          <a:latin typeface="Georgia"/>
                          <a:cs typeface="Georgia"/>
                        </a:rPr>
                        <a:t>Time </a:t>
                      </a:r>
                      <a:r>
                        <a:rPr sz="1600" b="1" spc="-5" dirty="0">
                          <a:latin typeface="Georgia"/>
                          <a:cs typeface="Georgia"/>
                        </a:rPr>
                        <a:t>to</a:t>
                      </a:r>
                      <a:r>
                        <a:rPr sz="1600" b="1" spc="15" dirty="0">
                          <a:latin typeface="Georgia"/>
                          <a:cs typeface="Georgia"/>
                        </a:rPr>
                        <a:t> </a:t>
                      </a:r>
                      <a:r>
                        <a:rPr sz="1600" b="1" spc="-5" dirty="0">
                          <a:latin typeface="Georgia"/>
                          <a:cs typeface="Georgia"/>
                        </a:rPr>
                        <a:t>Result</a:t>
                      </a:r>
                      <a:endParaRPr sz="1600">
                        <a:latin typeface="Georgia"/>
                        <a:cs typeface="Georgia"/>
                      </a:endParaRPr>
                    </a:p>
                  </a:txBody>
                  <a:tcPr marL="0" marR="0" marT="50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pPr>
                      <a:endParaRPr sz="1850">
                        <a:latin typeface="Times New Roman"/>
                        <a:cs typeface="Times New Roman"/>
                      </a:endParaRPr>
                    </a:p>
                    <a:p>
                      <a:pPr marL="69850">
                        <a:lnSpc>
                          <a:spcPct val="100000"/>
                        </a:lnSpc>
                        <a:spcBef>
                          <a:spcPts val="5"/>
                        </a:spcBef>
                      </a:pPr>
                      <a:r>
                        <a:rPr sz="1600" spc="-5" dirty="0">
                          <a:latin typeface="Georgia"/>
                          <a:cs typeface="Georgia"/>
                        </a:rPr>
                        <a:t>Results visually </a:t>
                      </a:r>
                      <a:r>
                        <a:rPr sz="1600" spc="-10" dirty="0">
                          <a:latin typeface="Georgia"/>
                          <a:cs typeface="Georgia"/>
                        </a:rPr>
                        <a:t>read at </a:t>
                      </a:r>
                      <a:r>
                        <a:rPr sz="1600" spc="-15" dirty="0">
                          <a:latin typeface="Georgia"/>
                          <a:cs typeface="Georgia"/>
                        </a:rPr>
                        <a:t>15</a:t>
                      </a:r>
                      <a:r>
                        <a:rPr sz="1600" spc="155" dirty="0">
                          <a:latin typeface="Georgia"/>
                          <a:cs typeface="Georgia"/>
                        </a:rPr>
                        <a:t> </a:t>
                      </a:r>
                      <a:r>
                        <a:rPr sz="1600" spc="-5" dirty="0">
                          <a:latin typeface="Georgia"/>
                          <a:cs typeface="Georgia"/>
                        </a:rPr>
                        <a:t>minutes</a:t>
                      </a:r>
                      <a:endParaRPr sz="1600">
                        <a:latin typeface="Georgia"/>
                        <a:cs typeface="Georgia"/>
                      </a:endParaRPr>
                    </a:p>
                    <a:p>
                      <a:pPr marL="69850">
                        <a:lnSpc>
                          <a:spcPct val="100000"/>
                        </a:lnSpc>
                      </a:pPr>
                      <a:r>
                        <a:rPr sz="1600" spc="-5" dirty="0">
                          <a:latin typeface="Georgia"/>
                          <a:cs typeface="Georgia"/>
                        </a:rPr>
                        <a:t>*Results should not </a:t>
                      </a:r>
                      <a:r>
                        <a:rPr sz="1600" spc="-15" dirty="0">
                          <a:latin typeface="Georgia"/>
                          <a:cs typeface="Georgia"/>
                        </a:rPr>
                        <a:t>be </a:t>
                      </a:r>
                      <a:r>
                        <a:rPr sz="1600" spc="-10" dirty="0">
                          <a:latin typeface="Georgia"/>
                          <a:cs typeface="Georgia"/>
                        </a:rPr>
                        <a:t>read after </a:t>
                      </a:r>
                      <a:r>
                        <a:rPr sz="1600" spc="-5" dirty="0">
                          <a:latin typeface="Georgia"/>
                          <a:cs typeface="Georgia"/>
                        </a:rPr>
                        <a:t>30</a:t>
                      </a:r>
                      <a:r>
                        <a:rPr sz="1600" spc="190" dirty="0">
                          <a:latin typeface="Georgia"/>
                          <a:cs typeface="Georgia"/>
                        </a:rPr>
                        <a:t> </a:t>
                      </a:r>
                      <a:r>
                        <a:rPr sz="1600" spc="-5" dirty="0">
                          <a:latin typeface="Georgia"/>
                          <a:cs typeface="Georgia"/>
                        </a:rPr>
                        <a:t>minutes</a:t>
                      </a:r>
                      <a:endParaRPr sz="1600">
                        <a:latin typeface="Georgia"/>
                        <a:cs typeface="Georgia"/>
                      </a:endParaRPr>
                    </a:p>
                  </a:txBody>
                  <a:tcPr marL="0" marR="0" marT="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3"/>
                  </a:ext>
                </a:extLst>
              </a:tr>
              <a:tr h="690372">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Waste</a:t>
                      </a:r>
                      <a:r>
                        <a:rPr sz="1600" b="1" spc="15" dirty="0">
                          <a:latin typeface="Georgia"/>
                          <a:cs typeface="Georgia"/>
                        </a:rPr>
                        <a:t> </a:t>
                      </a:r>
                      <a:r>
                        <a:rPr sz="1600" b="1" spc="-10" dirty="0">
                          <a:latin typeface="Georgia"/>
                          <a:cs typeface="Georgia"/>
                        </a:rPr>
                        <a:t>Disposal</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450">
                        <a:latin typeface="Times New Roman"/>
                        <a:cs typeface="Times New Roman"/>
                      </a:endParaRPr>
                    </a:p>
                    <a:p>
                      <a:pPr marL="69850">
                        <a:lnSpc>
                          <a:spcPct val="100000"/>
                        </a:lnSpc>
                      </a:pPr>
                      <a:r>
                        <a:rPr sz="1600" spc="-5" dirty="0">
                          <a:latin typeface="Georgia"/>
                          <a:cs typeface="Georgia"/>
                        </a:rPr>
                        <a:t>All components should </a:t>
                      </a:r>
                      <a:r>
                        <a:rPr sz="1600" spc="-15" dirty="0">
                          <a:latin typeface="Georgia"/>
                          <a:cs typeface="Georgia"/>
                        </a:rPr>
                        <a:t>be </a:t>
                      </a:r>
                      <a:r>
                        <a:rPr sz="1600" spc="-5" dirty="0">
                          <a:latin typeface="Georgia"/>
                          <a:cs typeface="Georgia"/>
                        </a:rPr>
                        <a:t>discarded </a:t>
                      </a:r>
                      <a:r>
                        <a:rPr sz="1600" dirty="0">
                          <a:latin typeface="Georgia"/>
                          <a:cs typeface="Georgia"/>
                        </a:rPr>
                        <a:t>as </a:t>
                      </a:r>
                      <a:r>
                        <a:rPr sz="1600" spc="-5" dirty="0">
                          <a:latin typeface="Georgia"/>
                          <a:cs typeface="Georgia"/>
                        </a:rPr>
                        <a:t>Biohazard</a:t>
                      </a:r>
                      <a:r>
                        <a:rPr sz="1600" spc="175" dirty="0">
                          <a:latin typeface="Georgia"/>
                          <a:cs typeface="Georgia"/>
                        </a:rPr>
                        <a:t> </a:t>
                      </a:r>
                      <a:r>
                        <a:rPr sz="1600" spc="-10" dirty="0">
                          <a:latin typeface="Georgia"/>
                          <a:cs typeface="Georgia"/>
                        </a:rPr>
                        <a:t>Waste</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4"/>
                  </a:ext>
                </a:extLst>
              </a:tr>
              <a:tr h="690371">
                <a:tc>
                  <a:txBody>
                    <a:bodyPr/>
                    <a:lstStyle/>
                    <a:p>
                      <a:pPr marL="67945" marR="259079">
                        <a:lnSpc>
                          <a:spcPct val="100000"/>
                        </a:lnSpc>
                        <a:spcBef>
                          <a:spcPts val="740"/>
                        </a:spcBef>
                      </a:pPr>
                      <a:r>
                        <a:rPr sz="1600" b="1" spc="-10" dirty="0">
                          <a:latin typeface="Georgia"/>
                          <a:cs typeface="Georgia"/>
                        </a:rPr>
                        <a:t>PPE </a:t>
                      </a:r>
                      <a:r>
                        <a:rPr sz="1600" b="1" spc="-5" dirty="0">
                          <a:latin typeface="Georgia"/>
                          <a:cs typeface="Georgia"/>
                        </a:rPr>
                        <a:t>for </a:t>
                      </a:r>
                      <a:r>
                        <a:rPr sz="1600" b="1" spc="-10" dirty="0">
                          <a:latin typeface="Georgia"/>
                          <a:cs typeface="Georgia"/>
                        </a:rPr>
                        <a:t>Specimen  </a:t>
                      </a:r>
                      <a:r>
                        <a:rPr sz="1600" b="1" spc="-5" dirty="0">
                          <a:latin typeface="Georgia"/>
                          <a:cs typeface="Georgia"/>
                        </a:rPr>
                        <a:t>Collection &amp;</a:t>
                      </a:r>
                      <a:r>
                        <a:rPr sz="1600" b="1" spc="-60" dirty="0">
                          <a:latin typeface="Georgia"/>
                          <a:cs typeface="Georgia"/>
                        </a:rPr>
                        <a:t> </a:t>
                      </a:r>
                      <a:r>
                        <a:rPr sz="1600" b="1" spc="-5" dirty="0">
                          <a:latin typeface="Georgia"/>
                          <a:cs typeface="Georgia"/>
                        </a:rPr>
                        <a:t>Handling</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marL="69850" marR="675005">
                        <a:lnSpc>
                          <a:spcPct val="100000"/>
                        </a:lnSpc>
                        <a:spcBef>
                          <a:spcPts val="740"/>
                        </a:spcBef>
                      </a:pPr>
                      <a:r>
                        <a:rPr sz="1600" spc="-10" dirty="0">
                          <a:latin typeface="Georgia"/>
                          <a:cs typeface="Georgia"/>
                        </a:rPr>
                        <a:t>Refer </a:t>
                      </a:r>
                      <a:r>
                        <a:rPr sz="1600" dirty="0">
                          <a:latin typeface="Georgia"/>
                          <a:cs typeface="Georgia"/>
                        </a:rPr>
                        <a:t>to </a:t>
                      </a:r>
                      <a:r>
                        <a:rPr sz="1600" spc="-5" dirty="0">
                          <a:latin typeface="Georgia"/>
                          <a:cs typeface="Georgia"/>
                        </a:rPr>
                        <a:t>CDC Guidelines for collecting, handling and  testing clinical </a:t>
                      </a:r>
                      <a:r>
                        <a:rPr sz="1600" spc="-10" dirty="0">
                          <a:latin typeface="Georgia"/>
                          <a:cs typeface="Georgia"/>
                        </a:rPr>
                        <a:t>specimens </a:t>
                      </a:r>
                      <a:r>
                        <a:rPr sz="1600" spc="-5" dirty="0">
                          <a:latin typeface="Georgia"/>
                          <a:cs typeface="Georgia"/>
                        </a:rPr>
                        <a:t>(link </a:t>
                      </a:r>
                      <a:r>
                        <a:rPr sz="1600" dirty="0">
                          <a:latin typeface="Georgia"/>
                          <a:cs typeface="Georgia"/>
                        </a:rPr>
                        <a:t>in </a:t>
                      </a:r>
                      <a:r>
                        <a:rPr sz="1600" spc="-5" dirty="0">
                          <a:latin typeface="Georgia"/>
                          <a:cs typeface="Georgia"/>
                        </a:rPr>
                        <a:t>Product</a:t>
                      </a:r>
                      <a:r>
                        <a:rPr sz="1600" spc="170" dirty="0">
                          <a:latin typeface="Georgia"/>
                          <a:cs typeface="Georgia"/>
                        </a:rPr>
                        <a:t> </a:t>
                      </a:r>
                      <a:r>
                        <a:rPr sz="1600" spc="-10" dirty="0">
                          <a:latin typeface="Georgia"/>
                          <a:cs typeface="Georgia"/>
                        </a:rPr>
                        <a:t>Insert)</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5"/>
                  </a:ext>
                </a:extLst>
              </a:tr>
            </a:tbl>
          </a:graphicData>
        </a:graphic>
      </p:graphicFrame>
      <p:sp>
        <p:nvSpPr>
          <p:cNvPr id="9" name="Slide Number Placeholder 8">
            <a:extLst>
              <a:ext uri="{FF2B5EF4-FFF2-40B4-BE49-F238E27FC236}">
                <a16:creationId xmlns:a16="http://schemas.microsoft.com/office/drawing/2014/main" id="{0A1C1C74-4C7F-428F-ABCC-CAC3972A0CAF}"/>
              </a:ext>
            </a:extLst>
          </p:cNvPr>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p:nvPr/>
        </p:nvSpPr>
        <p:spPr>
          <a:xfrm>
            <a:off x="6678167" y="3274060"/>
            <a:ext cx="1886712" cy="17780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91981" y="747768"/>
            <a:ext cx="35598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Reagent </a:t>
            </a:r>
            <a:r>
              <a:rPr sz="2800" spc="-10" dirty="0">
                <a:solidFill>
                  <a:srgbClr val="009CDD"/>
                </a:solidFill>
              </a:rPr>
              <a:t>and</a:t>
            </a:r>
            <a:r>
              <a:rPr sz="2800" spc="-60" dirty="0">
                <a:solidFill>
                  <a:srgbClr val="009CDD"/>
                </a:solidFill>
              </a:rPr>
              <a:t> </a:t>
            </a:r>
            <a:r>
              <a:rPr sz="2800" spc="-5" dirty="0">
                <a:solidFill>
                  <a:srgbClr val="009CDD"/>
                </a:solidFill>
              </a:rPr>
              <a:t>Materials</a:t>
            </a:r>
            <a:endParaRPr sz="2800"/>
          </a:p>
        </p:txBody>
      </p:sp>
      <p:sp>
        <p:nvSpPr>
          <p:cNvPr id="6" name="object 6"/>
          <p:cNvSpPr txBox="1"/>
          <p:nvPr/>
        </p:nvSpPr>
        <p:spPr>
          <a:xfrm>
            <a:off x="791974" y="1368848"/>
            <a:ext cx="4161154" cy="5478780"/>
          </a:xfrm>
          <a:prstGeom prst="rect">
            <a:avLst/>
          </a:prstGeom>
        </p:spPr>
        <p:txBody>
          <a:bodyPr vert="horz" wrap="square" lIns="0" tIns="100330" rIns="0" bIns="0" rtlCol="0">
            <a:spAutoFit/>
          </a:bodyPr>
          <a:lstStyle/>
          <a:p>
            <a:pPr marL="12700">
              <a:lnSpc>
                <a:spcPct val="100000"/>
              </a:lnSpc>
              <a:spcBef>
                <a:spcPts val="790"/>
              </a:spcBef>
            </a:pPr>
            <a:r>
              <a:rPr sz="1800" b="1" spc="-5" dirty="0">
                <a:latin typeface="Georgia"/>
                <a:cs typeface="Georgia"/>
              </a:rPr>
              <a:t>Materials</a:t>
            </a:r>
            <a:r>
              <a:rPr sz="1800" b="1" spc="-20" dirty="0">
                <a:latin typeface="Georgia"/>
                <a:cs typeface="Georgia"/>
              </a:rPr>
              <a:t> </a:t>
            </a:r>
            <a:r>
              <a:rPr sz="1800" b="1" spc="-5" dirty="0">
                <a:latin typeface="Georgia"/>
                <a:cs typeface="Georgia"/>
              </a:rPr>
              <a:t>Provided:</a:t>
            </a:r>
            <a:endParaRPr sz="1800" dirty="0">
              <a:latin typeface="Georgia"/>
              <a:cs typeface="Georgia"/>
            </a:endParaRPr>
          </a:p>
          <a:p>
            <a:pPr marL="467995" indent="-285750">
              <a:lnSpc>
                <a:spcPct val="100000"/>
              </a:lnSpc>
              <a:spcBef>
                <a:spcPts val="605"/>
              </a:spcBef>
              <a:buFont typeface="Arial"/>
              <a:buChar char="•"/>
              <a:tabLst>
                <a:tab pos="467995" algn="l"/>
                <a:tab pos="468630" algn="l"/>
              </a:tabLst>
            </a:pPr>
            <a:r>
              <a:rPr sz="1600" spc="-10" dirty="0">
                <a:latin typeface="Georgia"/>
                <a:cs typeface="Georgia"/>
              </a:rPr>
              <a:t>40 Test</a:t>
            </a:r>
            <a:r>
              <a:rPr sz="1600" spc="45" dirty="0">
                <a:latin typeface="Georgia"/>
                <a:cs typeface="Georgia"/>
              </a:rPr>
              <a:t> </a:t>
            </a:r>
            <a:r>
              <a:rPr sz="1600" spc="-10" dirty="0">
                <a:latin typeface="Georgia"/>
                <a:cs typeface="Georgia"/>
              </a:rPr>
              <a:t>Cards</a:t>
            </a:r>
            <a:endParaRPr sz="1600" dirty="0">
              <a:latin typeface="Georgia"/>
              <a:cs typeface="Georgia"/>
            </a:endParaRPr>
          </a:p>
          <a:p>
            <a:pPr marL="467995" indent="-285750">
              <a:lnSpc>
                <a:spcPct val="100000"/>
              </a:lnSpc>
              <a:spcBef>
                <a:spcPts val="600"/>
              </a:spcBef>
              <a:buFont typeface="Arial"/>
              <a:buChar char="•"/>
              <a:tabLst>
                <a:tab pos="467995" algn="l"/>
                <a:tab pos="468630" algn="l"/>
              </a:tabLst>
            </a:pPr>
            <a:r>
              <a:rPr sz="1600" spc="-10" dirty="0">
                <a:latin typeface="Georgia"/>
                <a:cs typeface="Georgia"/>
              </a:rPr>
              <a:t>Extraction</a:t>
            </a:r>
            <a:r>
              <a:rPr sz="1600" spc="35" dirty="0">
                <a:latin typeface="Georgia"/>
                <a:cs typeface="Georgia"/>
              </a:rPr>
              <a:t> </a:t>
            </a:r>
            <a:r>
              <a:rPr sz="1600" spc="-10" dirty="0">
                <a:latin typeface="Georgia"/>
                <a:cs typeface="Georgia"/>
              </a:rPr>
              <a:t>Reagent</a:t>
            </a:r>
            <a:endParaRPr sz="1600" dirty="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Patient Collection </a:t>
            </a:r>
            <a:r>
              <a:rPr sz="1600" spc="-10" dirty="0">
                <a:latin typeface="Georgia"/>
                <a:cs typeface="Georgia"/>
              </a:rPr>
              <a:t>Nasal</a:t>
            </a:r>
            <a:r>
              <a:rPr sz="1600" spc="95" dirty="0">
                <a:latin typeface="Georgia"/>
                <a:cs typeface="Georgia"/>
              </a:rPr>
              <a:t> </a:t>
            </a:r>
            <a:r>
              <a:rPr sz="1600" spc="-10" dirty="0">
                <a:latin typeface="Georgia"/>
                <a:cs typeface="Georgia"/>
              </a:rPr>
              <a:t>Swabs</a:t>
            </a:r>
            <a:endParaRPr sz="1600" dirty="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Positive Control</a:t>
            </a:r>
            <a:r>
              <a:rPr sz="1600" spc="20" dirty="0">
                <a:latin typeface="Georgia"/>
                <a:cs typeface="Georgia"/>
              </a:rPr>
              <a:t> </a:t>
            </a:r>
            <a:r>
              <a:rPr sz="1600" spc="-5" dirty="0">
                <a:latin typeface="Georgia"/>
                <a:cs typeface="Georgia"/>
              </a:rPr>
              <a:t>Swab</a:t>
            </a:r>
            <a:endParaRPr sz="1600" dirty="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Blank Nasal </a:t>
            </a:r>
            <a:r>
              <a:rPr sz="1600" spc="-10" dirty="0">
                <a:latin typeface="Georgia"/>
                <a:cs typeface="Georgia"/>
              </a:rPr>
              <a:t>Swab </a:t>
            </a:r>
            <a:r>
              <a:rPr sz="1600" dirty="0">
                <a:latin typeface="Georgia"/>
                <a:cs typeface="Georgia"/>
              </a:rPr>
              <a:t>for </a:t>
            </a:r>
            <a:r>
              <a:rPr sz="1600" spc="-5" dirty="0">
                <a:latin typeface="Georgia"/>
                <a:cs typeface="Georgia"/>
              </a:rPr>
              <a:t>Negative</a:t>
            </a:r>
            <a:r>
              <a:rPr sz="1600" spc="75" dirty="0">
                <a:latin typeface="Georgia"/>
                <a:cs typeface="Georgia"/>
              </a:rPr>
              <a:t> </a:t>
            </a:r>
            <a:r>
              <a:rPr sz="1600" spc="-5" dirty="0">
                <a:latin typeface="Georgia"/>
                <a:cs typeface="Georgia"/>
              </a:rPr>
              <a:t>Control</a:t>
            </a:r>
            <a:endParaRPr sz="1600" dirty="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Product</a:t>
            </a:r>
            <a:r>
              <a:rPr sz="1600" spc="15" dirty="0">
                <a:latin typeface="Georgia"/>
                <a:cs typeface="Georgia"/>
              </a:rPr>
              <a:t> </a:t>
            </a:r>
            <a:r>
              <a:rPr sz="1600" spc="-10" dirty="0">
                <a:latin typeface="Georgia"/>
                <a:cs typeface="Georgia"/>
              </a:rPr>
              <a:t>Insert</a:t>
            </a:r>
            <a:endParaRPr sz="1600" dirty="0">
              <a:latin typeface="Georgia"/>
              <a:cs typeface="Georgia"/>
            </a:endParaRPr>
          </a:p>
          <a:p>
            <a:pPr marL="467995" indent="-285750">
              <a:lnSpc>
                <a:spcPct val="100000"/>
              </a:lnSpc>
              <a:spcBef>
                <a:spcPts val="600"/>
              </a:spcBef>
              <a:buFont typeface="Arial"/>
              <a:buChar char="•"/>
              <a:tabLst>
                <a:tab pos="467995" algn="l"/>
                <a:tab pos="468630" algn="l"/>
              </a:tabLst>
            </a:pPr>
            <a:r>
              <a:rPr sz="1600" spc="-10" dirty="0">
                <a:latin typeface="Georgia"/>
                <a:cs typeface="Georgia"/>
              </a:rPr>
              <a:t>Procedure</a:t>
            </a:r>
            <a:r>
              <a:rPr sz="1600" spc="30" dirty="0">
                <a:latin typeface="Georgia"/>
                <a:cs typeface="Georgia"/>
              </a:rPr>
              <a:t> </a:t>
            </a:r>
            <a:r>
              <a:rPr sz="1600" spc="-10" dirty="0">
                <a:latin typeface="Georgia"/>
                <a:cs typeface="Georgia"/>
              </a:rPr>
              <a:t>Card</a:t>
            </a:r>
            <a:endParaRPr sz="1600" dirty="0">
              <a:latin typeface="Georgia"/>
              <a:cs typeface="Georgia"/>
            </a:endParaRPr>
          </a:p>
          <a:p>
            <a:pPr marL="467995" marR="5080" indent="-285115">
              <a:lnSpc>
                <a:spcPct val="100000"/>
              </a:lnSpc>
              <a:spcBef>
                <a:spcPts val="600"/>
              </a:spcBef>
              <a:buFont typeface="Arial"/>
              <a:buChar char="•"/>
              <a:tabLst>
                <a:tab pos="467995" algn="l"/>
                <a:tab pos="468630" algn="l"/>
              </a:tabLst>
            </a:pPr>
            <a:r>
              <a:rPr sz="1600" spc="-10" dirty="0">
                <a:latin typeface="Georgia"/>
                <a:cs typeface="Georgia"/>
              </a:rPr>
              <a:t>Healthcare </a:t>
            </a:r>
            <a:r>
              <a:rPr sz="1600" spc="-5" dirty="0">
                <a:latin typeface="Georgia"/>
                <a:cs typeface="Georgia"/>
              </a:rPr>
              <a:t>Provider &amp; </a:t>
            </a:r>
            <a:r>
              <a:rPr sz="1600" spc="-10" dirty="0">
                <a:latin typeface="Georgia"/>
                <a:cs typeface="Georgia"/>
              </a:rPr>
              <a:t>Patient </a:t>
            </a:r>
            <a:r>
              <a:rPr sz="1600" spc="-5" dirty="0">
                <a:latin typeface="Georgia"/>
                <a:cs typeface="Georgia"/>
              </a:rPr>
              <a:t>COVID-19  Fact </a:t>
            </a:r>
            <a:r>
              <a:rPr sz="1600" spc="-10" dirty="0">
                <a:latin typeface="Georgia"/>
                <a:cs typeface="Georgia"/>
              </a:rPr>
              <a:t>Sheets</a:t>
            </a:r>
            <a:endParaRPr sz="1600" dirty="0">
              <a:latin typeface="Georgia"/>
              <a:cs typeface="Georgia"/>
            </a:endParaRPr>
          </a:p>
          <a:p>
            <a:pPr>
              <a:lnSpc>
                <a:spcPct val="100000"/>
              </a:lnSpc>
              <a:buFont typeface="Arial"/>
              <a:buChar char="•"/>
            </a:pPr>
            <a:endParaRPr sz="1800" dirty="0">
              <a:latin typeface="Georgia"/>
              <a:cs typeface="Georgia"/>
            </a:endParaRPr>
          </a:p>
          <a:p>
            <a:pPr marL="12700" marR="961390">
              <a:lnSpc>
                <a:spcPct val="100000"/>
              </a:lnSpc>
              <a:spcBef>
                <a:spcPts val="1065"/>
              </a:spcBef>
            </a:pPr>
            <a:r>
              <a:rPr sz="1800" b="1" spc="-5" dirty="0">
                <a:latin typeface="Georgia"/>
                <a:cs typeface="Georgia"/>
              </a:rPr>
              <a:t>Materials </a:t>
            </a:r>
            <a:r>
              <a:rPr sz="1800" b="1" dirty="0">
                <a:latin typeface="Georgia"/>
                <a:cs typeface="Georgia"/>
              </a:rPr>
              <a:t>Required but</a:t>
            </a:r>
            <a:r>
              <a:rPr sz="1800" b="1" spc="-120" dirty="0">
                <a:latin typeface="Georgia"/>
                <a:cs typeface="Georgia"/>
              </a:rPr>
              <a:t> </a:t>
            </a:r>
            <a:r>
              <a:rPr sz="1800" b="1" spc="-5" dirty="0">
                <a:latin typeface="Georgia"/>
                <a:cs typeface="Georgia"/>
              </a:rPr>
              <a:t>not  Provided:</a:t>
            </a:r>
            <a:endParaRPr sz="1800" dirty="0">
              <a:latin typeface="Georgia"/>
              <a:cs typeface="Georgia"/>
            </a:endParaRPr>
          </a:p>
          <a:p>
            <a:pPr marL="467995" indent="-285750">
              <a:lnSpc>
                <a:spcPct val="100000"/>
              </a:lnSpc>
              <a:spcBef>
                <a:spcPts val="610"/>
              </a:spcBef>
              <a:buFont typeface="Arial"/>
              <a:buChar char="•"/>
              <a:tabLst>
                <a:tab pos="467995" algn="l"/>
                <a:tab pos="468630" algn="l"/>
              </a:tabLst>
            </a:pPr>
            <a:r>
              <a:rPr sz="1600" spc="-10" dirty="0">
                <a:latin typeface="Georgia"/>
                <a:cs typeface="Georgia"/>
              </a:rPr>
              <a:t>Clock, </a:t>
            </a:r>
            <a:r>
              <a:rPr sz="1600" spc="-5" dirty="0">
                <a:latin typeface="Georgia"/>
                <a:cs typeface="Georgia"/>
              </a:rPr>
              <a:t>timer or</a:t>
            </a:r>
            <a:r>
              <a:rPr sz="1600" spc="35" dirty="0">
                <a:latin typeface="Georgia"/>
                <a:cs typeface="Georgia"/>
              </a:rPr>
              <a:t> </a:t>
            </a:r>
            <a:r>
              <a:rPr sz="1600" spc="-5" dirty="0">
                <a:latin typeface="Georgia"/>
                <a:cs typeface="Georgia"/>
              </a:rPr>
              <a:t>stopwatch</a:t>
            </a:r>
            <a:endParaRPr sz="1600" dirty="0">
              <a:latin typeface="Georgia"/>
              <a:cs typeface="Georgia"/>
            </a:endParaRPr>
          </a:p>
          <a:p>
            <a:pPr>
              <a:lnSpc>
                <a:spcPct val="100000"/>
              </a:lnSpc>
              <a:buFont typeface="Arial"/>
              <a:buChar char="•"/>
            </a:pPr>
            <a:endParaRPr sz="1800" dirty="0">
              <a:latin typeface="Georgia"/>
              <a:cs typeface="Georgia"/>
            </a:endParaRPr>
          </a:p>
          <a:p>
            <a:pPr marL="12700">
              <a:lnSpc>
                <a:spcPct val="100000"/>
              </a:lnSpc>
              <a:spcBef>
                <a:spcPts val="1310"/>
              </a:spcBef>
            </a:pPr>
            <a:r>
              <a:rPr sz="1800" b="1" spc="-5" dirty="0">
                <a:latin typeface="Georgia"/>
                <a:cs typeface="Georgia"/>
              </a:rPr>
              <a:t>Optional</a:t>
            </a:r>
            <a:r>
              <a:rPr sz="1800" b="1" spc="15" dirty="0">
                <a:latin typeface="Georgia"/>
                <a:cs typeface="Georgia"/>
              </a:rPr>
              <a:t> </a:t>
            </a:r>
            <a:r>
              <a:rPr sz="1800" b="1" spc="-5" dirty="0">
                <a:latin typeface="Georgia"/>
                <a:cs typeface="Georgia"/>
              </a:rPr>
              <a:t>Materials:</a:t>
            </a:r>
            <a:endParaRPr sz="1800" dirty="0">
              <a:latin typeface="Georgia"/>
              <a:cs typeface="Georgia"/>
            </a:endParaRPr>
          </a:p>
          <a:p>
            <a:pPr marL="467995" indent="-285750">
              <a:lnSpc>
                <a:spcPct val="100000"/>
              </a:lnSpc>
              <a:spcBef>
                <a:spcPts val="605"/>
              </a:spcBef>
              <a:buFont typeface="Arial"/>
              <a:buChar char="•"/>
              <a:tabLst>
                <a:tab pos="467995" algn="l"/>
                <a:tab pos="468630" algn="l"/>
              </a:tabLst>
            </a:pPr>
            <a:r>
              <a:rPr sz="1600" spc="-5" dirty="0">
                <a:latin typeface="Georgia"/>
                <a:cs typeface="Georgia"/>
              </a:rPr>
              <a:t>Plastic </a:t>
            </a:r>
            <a:r>
              <a:rPr sz="1600" spc="-10" dirty="0">
                <a:latin typeface="Georgia"/>
                <a:cs typeface="Georgia"/>
              </a:rPr>
              <a:t>Transport</a:t>
            </a:r>
            <a:r>
              <a:rPr sz="1600" spc="40" dirty="0">
                <a:latin typeface="Georgia"/>
                <a:cs typeface="Georgia"/>
              </a:rPr>
              <a:t> </a:t>
            </a:r>
            <a:r>
              <a:rPr sz="1600" spc="-10" dirty="0">
                <a:latin typeface="Georgia"/>
                <a:cs typeface="Georgia"/>
              </a:rPr>
              <a:t>Tube</a:t>
            </a:r>
            <a:endParaRPr sz="1600" dirty="0">
              <a:latin typeface="Georgia"/>
              <a:cs typeface="Georgia"/>
            </a:endParaRPr>
          </a:p>
        </p:txBody>
      </p:sp>
      <p:sp>
        <p:nvSpPr>
          <p:cNvPr id="7" name="object 7"/>
          <p:cNvSpPr txBox="1"/>
          <p:nvPr/>
        </p:nvSpPr>
        <p:spPr>
          <a:xfrm>
            <a:off x="5018049" y="1368848"/>
            <a:ext cx="4004310" cy="1836420"/>
          </a:xfrm>
          <a:prstGeom prst="rect">
            <a:avLst/>
          </a:prstGeom>
        </p:spPr>
        <p:txBody>
          <a:bodyPr vert="horz" wrap="square" lIns="0" tIns="100330" rIns="0" bIns="0" rtlCol="0">
            <a:spAutoFit/>
          </a:bodyPr>
          <a:lstStyle/>
          <a:p>
            <a:pPr marL="12700">
              <a:lnSpc>
                <a:spcPct val="100000"/>
              </a:lnSpc>
              <a:spcBef>
                <a:spcPts val="790"/>
              </a:spcBef>
            </a:pPr>
            <a:r>
              <a:rPr sz="1800" b="1" spc="-5" dirty="0">
                <a:latin typeface="Georgia"/>
                <a:cs typeface="Georgia"/>
              </a:rPr>
              <a:t>Storage </a:t>
            </a:r>
            <a:r>
              <a:rPr sz="1800" b="1" dirty="0">
                <a:latin typeface="Georgia"/>
                <a:cs typeface="Georgia"/>
              </a:rPr>
              <a:t>&amp;</a:t>
            </a:r>
            <a:r>
              <a:rPr sz="1800" b="1" spc="15" dirty="0">
                <a:latin typeface="Georgia"/>
                <a:cs typeface="Georgia"/>
              </a:rPr>
              <a:t> </a:t>
            </a:r>
            <a:r>
              <a:rPr sz="1800" b="1" spc="-5" dirty="0">
                <a:latin typeface="Georgia"/>
                <a:cs typeface="Georgia"/>
              </a:rPr>
              <a:t>Stability:</a:t>
            </a:r>
            <a:endParaRPr sz="1800" dirty="0">
              <a:latin typeface="Georgia"/>
              <a:cs typeface="Georgia"/>
            </a:endParaRPr>
          </a:p>
          <a:p>
            <a:pPr marL="467995" indent="-285750">
              <a:lnSpc>
                <a:spcPct val="100000"/>
              </a:lnSpc>
              <a:spcBef>
                <a:spcPts val="605"/>
              </a:spcBef>
              <a:buFont typeface="Arial"/>
              <a:buChar char="•"/>
              <a:tabLst>
                <a:tab pos="467995" algn="l"/>
                <a:tab pos="468630" algn="l"/>
              </a:tabLst>
            </a:pPr>
            <a:r>
              <a:rPr sz="1600" spc="-5" dirty="0">
                <a:latin typeface="Georgia"/>
                <a:cs typeface="Georgia"/>
              </a:rPr>
              <a:t>Store </a:t>
            </a:r>
            <a:r>
              <a:rPr sz="1600" spc="-10" dirty="0">
                <a:latin typeface="Georgia"/>
                <a:cs typeface="Georgia"/>
              </a:rPr>
              <a:t>kit at</a:t>
            </a:r>
            <a:r>
              <a:rPr sz="1600" spc="35" dirty="0">
                <a:latin typeface="Georgia"/>
                <a:cs typeface="Georgia"/>
              </a:rPr>
              <a:t> </a:t>
            </a:r>
            <a:r>
              <a:rPr sz="1600" spc="-5" dirty="0">
                <a:latin typeface="Georgia"/>
                <a:cs typeface="Georgia"/>
              </a:rPr>
              <a:t>2-30°C</a:t>
            </a:r>
            <a:endParaRPr sz="1600" dirty="0">
              <a:latin typeface="Georgia"/>
              <a:cs typeface="Georgia"/>
            </a:endParaRPr>
          </a:p>
          <a:p>
            <a:pPr marL="467995" marR="5080" indent="-285115">
              <a:lnSpc>
                <a:spcPct val="100000"/>
              </a:lnSpc>
              <a:spcBef>
                <a:spcPts val="600"/>
              </a:spcBef>
              <a:buFont typeface="Arial"/>
              <a:buChar char="•"/>
              <a:tabLst>
                <a:tab pos="467995" algn="l"/>
                <a:tab pos="468630" algn="l"/>
              </a:tabLst>
            </a:pPr>
            <a:r>
              <a:rPr sz="1600" spc="-10" dirty="0">
                <a:latin typeface="Georgia"/>
                <a:cs typeface="Georgia"/>
              </a:rPr>
              <a:t>Ensure </a:t>
            </a:r>
            <a:r>
              <a:rPr sz="1600" spc="-5" dirty="0">
                <a:latin typeface="Georgia"/>
                <a:cs typeface="Georgia"/>
              </a:rPr>
              <a:t>all </a:t>
            </a:r>
            <a:r>
              <a:rPr sz="1600" spc="-10" dirty="0">
                <a:latin typeface="Georgia"/>
                <a:cs typeface="Georgia"/>
              </a:rPr>
              <a:t>test </a:t>
            </a:r>
            <a:r>
              <a:rPr sz="1600" spc="-5" dirty="0">
                <a:latin typeface="Georgia"/>
                <a:cs typeface="Georgia"/>
              </a:rPr>
              <a:t>components </a:t>
            </a:r>
            <a:r>
              <a:rPr sz="1600" spc="-10" dirty="0">
                <a:latin typeface="Georgia"/>
                <a:cs typeface="Georgia"/>
              </a:rPr>
              <a:t>are at </a:t>
            </a:r>
            <a:r>
              <a:rPr sz="1600" spc="-5" dirty="0">
                <a:latin typeface="Georgia"/>
                <a:cs typeface="Georgia"/>
              </a:rPr>
              <a:t>room  </a:t>
            </a:r>
            <a:r>
              <a:rPr sz="1600" spc="-10" dirty="0">
                <a:latin typeface="Georgia"/>
                <a:cs typeface="Georgia"/>
              </a:rPr>
              <a:t>temperature before</a:t>
            </a:r>
            <a:r>
              <a:rPr sz="1600" spc="60" dirty="0">
                <a:latin typeface="Georgia"/>
                <a:cs typeface="Georgia"/>
              </a:rPr>
              <a:t> </a:t>
            </a:r>
            <a:r>
              <a:rPr sz="1600" spc="-5" dirty="0">
                <a:latin typeface="Georgia"/>
                <a:cs typeface="Georgia"/>
              </a:rPr>
              <a:t>use</a:t>
            </a:r>
            <a:endParaRPr sz="1600" dirty="0">
              <a:latin typeface="Georgia"/>
              <a:cs typeface="Georgia"/>
            </a:endParaRPr>
          </a:p>
          <a:p>
            <a:pPr marL="467995" marR="12065" indent="-285115">
              <a:lnSpc>
                <a:spcPct val="100000"/>
              </a:lnSpc>
              <a:spcBef>
                <a:spcPts val="600"/>
              </a:spcBef>
              <a:buFont typeface="Arial"/>
              <a:buChar char="•"/>
              <a:tabLst>
                <a:tab pos="467995" algn="l"/>
                <a:tab pos="468630" algn="l"/>
              </a:tabLst>
            </a:pPr>
            <a:r>
              <a:rPr sz="1600" spc="-5" dirty="0">
                <a:latin typeface="Georgia"/>
                <a:cs typeface="Georgia"/>
              </a:rPr>
              <a:t>Stable until </a:t>
            </a:r>
            <a:r>
              <a:rPr sz="1600" spc="-10" dirty="0">
                <a:latin typeface="Georgia"/>
                <a:cs typeface="Georgia"/>
              </a:rPr>
              <a:t>the </a:t>
            </a:r>
            <a:r>
              <a:rPr sz="1600" spc="-5" dirty="0">
                <a:latin typeface="Georgia"/>
                <a:cs typeface="Georgia"/>
              </a:rPr>
              <a:t>expiration </a:t>
            </a:r>
            <a:r>
              <a:rPr sz="1600" spc="-10" dirty="0">
                <a:latin typeface="Georgia"/>
                <a:cs typeface="Georgia"/>
              </a:rPr>
              <a:t>date marked  </a:t>
            </a:r>
            <a:r>
              <a:rPr sz="1600" spc="-5" dirty="0">
                <a:latin typeface="Georgia"/>
                <a:cs typeface="Georgia"/>
              </a:rPr>
              <a:t>on </a:t>
            </a:r>
            <a:r>
              <a:rPr sz="1600" spc="-10" dirty="0">
                <a:latin typeface="Georgia"/>
                <a:cs typeface="Georgia"/>
              </a:rPr>
              <a:t>the </a:t>
            </a:r>
            <a:r>
              <a:rPr sz="1600" spc="-5" dirty="0">
                <a:latin typeface="Georgia"/>
                <a:cs typeface="Georgia"/>
              </a:rPr>
              <a:t>outer</a:t>
            </a:r>
            <a:r>
              <a:rPr sz="1600" spc="45" dirty="0">
                <a:latin typeface="Georgia"/>
                <a:cs typeface="Georgia"/>
              </a:rPr>
              <a:t> </a:t>
            </a:r>
            <a:r>
              <a:rPr sz="1600" spc="-5" dirty="0">
                <a:latin typeface="Georgia"/>
                <a:cs typeface="Georgia"/>
              </a:rPr>
              <a:t>packaging</a:t>
            </a:r>
            <a:endParaRPr sz="1600" dirty="0">
              <a:latin typeface="Georgia"/>
              <a:cs typeface="Georgia"/>
            </a:endParaRPr>
          </a:p>
        </p:txBody>
      </p:sp>
      <p:sp>
        <p:nvSpPr>
          <p:cNvPr id="8" name="object 8"/>
          <p:cNvSpPr/>
          <p:nvPr/>
        </p:nvSpPr>
        <p:spPr>
          <a:xfrm>
            <a:off x="6728459" y="5289815"/>
            <a:ext cx="2429255" cy="186345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830567" y="4488180"/>
            <a:ext cx="1572767" cy="52120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508492" y="3995927"/>
            <a:ext cx="598931" cy="1100327"/>
          </a:xfrm>
          <a:prstGeom prst="rect">
            <a:avLst/>
          </a:prstGeom>
          <a:blipFill>
            <a:blip r:embed="rId6" cstate="print"/>
            <a:stretch>
              <a:fillRect/>
            </a:stretch>
          </a:blipFill>
        </p:spPr>
        <p:txBody>
          <a:bodyPr wrap="square" lIns="0" tIns="0" rIns="0" bIns="0" rtlCol="0"/>
          <a:lstStyle/>
          <a:p>
            <a:endParaRPr/>
          </a:p>
        </p:txBody>
      </p:sp>
      <p:sp>
        <p:nvSpPr>
          <p:cNvPr id="12" name="Slide Number Placeholder 11">
            <a:extLst>
              <a:ext uri="{FF2B5EF4-FFF2-40B4-BE49-F238E27FC236}">
                <a16:creationId xmlns:a16="http://schemas.microsoft.com/office/drawing/2014/main" id="{BBFC1203-EC1F-4334-AC10-2BCB5A3AAAE4}"/>
              </a:ext>
            </a:extLst>
          </p:cNvPr>
          <p:cNvSpPr>
            <a:spLocks noGrp="1"/>
          </p:cNvSpPr>
          <p:nvPr>
            <p:ph type="sldNum" sz="quarter" idx="7"/>
          </p:nvPr>
        </p:nvSpPr>
        <p:spPr/>
        <p:txBody>
          <a:bodyPr/>
          <a:lstStyle/>
          <a:p>
            <a:fld id="{B6F15528-21DE-4FAA-801E-634DDDAF4B2B}" type="slidenum">
              <a:rPr lang="en-US" smtClean="0"/>
              <a:t>11</a:t>
            </a:fld>
            <a:endParaRPr lang="en-US"/>
          </a:p>
        </p:txBody>
      </p:sp>
      <p:pic>
        <p:nvPicPr>
          <p:cNvPr id="13" name="Picture 12">
            <a:extLst>
              <a:ext uri="{FF2B5EF4-FFF2-40B4-BE49-F238E27FC236}">
                <a16:creationId xmlns:a16="http://schemas.microsoft.com/office/drawing/2014/main" id="{4FB28CF4-EEE2-47AE-BA90-25E9498ECBA8}"/>
              </a:ext>
            </a:extLst>
          </p:cNvPr>
          <p:cNvPicPr>
            <a:picLocks noChangeAspect="1"/>
          </p:cNvPicPr>
          <p:nvPr/>
        </p:nvPicPr>
        <p:blipFill>
          <a:blip r:embed="rId7"/>
          <a:stretch>
            <a:fillRect/>
          </a:stretch>
        </p:blipFill>
        <p:spPr>
          <a:xfrm>
            <a:off x="4636857" y="5361548"/>
            <a:ext cx="707732" cy="1769330"/>
          </a:xfrm>
          <a:prstGeom prst="rect">
            <a:avLst/>
          </a:prstGeom>
        </p:spPr>
      </p:pic>
      <p:pic>
        <p:nvPicPr>
          <p:cNvPr id="14" name="Picture 13">
            <a:extLst>
              <a:ext uri="{FF2B5EF4-FFF2-40B4-BE49-F238E27FC236}">
                <a16:creationId xmlns:a16="http://schemas.microsoft.com/office/drawing/2014/main" id="{0F96FC60-16EB-4FE9-9AC3-3BD5F26A96B4}"/>
              </a:ext>
            </a:extLst>
          </p:cNvPr>
          <p:cNvPicPr>
            <a:picLocks noChangeAspect="1"/>
          </p:cNvPicPr>
          <p:nvPr/>
        </p:nvPicPr>
        <p:blipFill>
          <a:blip r:embed="rId8"/>
          <a:stretch>
            <a:fillRect/>
          </a:stretch>
        </p:blipFill>
        <p:spPr>
          <a:xfrm>
            <a:off x="5301313" y="4419180"/>
            <a:ext cx="1271696" cy="2393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48895" y="776724"/>
            <a:ext cx="245300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9CDD"/>
                </a:solidFill>
              </a:rPr>
              <a:t>Quality</a:t>
            </a:r>
            <a:r>
              <a:rPr sz="2800" spc="-5" dirty="0">
                <a:solidFill>
                  <a:srgbClr val="009CDD"/>
                </a:solidFill>
              </a:rPr>
              <a:t> </a:t>
            </a:r>
            <a:r>
              <a:rPr sz="2800" spc="-10" dirty="0">
                <a:solidFill>
                  <a:srgbClr val="009CDD"/>
                </a:solidFill>
              </a:rPr>
              <a:t>Control</a:t>
            </a:r>
            <a:endParaRPr sz="2800"/>
          </a:p>
        </p:txBody>
      </p:sp>
      <p:sp>
        <p:nvSpPr>
          <p:cNvPr id="5" name="object 5"/>
          <p:cNvSpPr txBox="1"/>
          <p:nvPr/>
        </p:nvSpPr>
        <p:spPr>
          <a:xfrm>
            <a:off x="894109" y="2027963"/>
            <a:ext cx="3919220" cy="33083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Georgia"/>
                <a:cs typeface="Georgia"/>
              </a:rPr>
              <a:t>Internal Procedural</a:t>
            </a:r>
            <a:r>
              <a:rPr sz="2000" b="1" spc="-45" dirty="0">
                <a:latin typeface="Georgia"/>
                <a:cs typeface="Georgia"/>
              </a:rPr>
              <a:t> </a:t>
            </a:r>
            <a:r>
              <a:rPr sz="2000" b="1" spc="-5" dirty="0">
                <a:latin typeface="Georgia"/>
                <a:cs typeface="Georgia"/>
              </a:rPr>
              <a:t>Controls:</a:t>
            </a:r>
            <a:endParaRPr sz="2000">
              <a:latin typeface="Georgia"/>
              <a:cs typeface="Georgia"/>
            </a:endParaRPr>
          </a:p>
        </p:txBody>
      </p:sp>
      <p:sp>
        <p:nvSpPr>
          <p:cNvPr id="6" name="object 6"/>
          <p:cNvSpPr txBox="1"/>
          <p:nvPr/>
        </p:nvSpPr>
        <p:spPr>
          <a:xfrm>
            <a:off x="843307" y="2486601"/>
            <a:ext cx="5038725" cy="2799715"/>
          </a:xfrm>
          <a:prstGeom prst="rect">
            <a:avLst/>
          </a:prstGeom>
        </p:spPr>
        <p:txBody>
          <a:bodyPr vert="horz" wrap="square" lIns="0" tIns="12700" rIns="0" bIns="0" rtlCol="0">
            <a:spAutoFit/>
          </a:bodyPr>
          <a:lstStyle/>
          <a:p>
            <a:pPr marL="349885" marR="205740" indent="-287020">
              <a:lnSpc>
                <a:spcPct val="100000"/>
              </a:lnSpc>
              <a:spcBef>
                <a:spcPts val="100"/>
              </a:spcBef>
              <a:buFont typeface="Arial"/>
              <a:buChar char="•"/>
              <a:tabLst>
                <a:tab pos="349885" algn="l"/>
                <a:tab pos="350520" algn="l"/>
              </a:tabLst>
            </a:pPr>
            <a:r>
              <a:rPr sz="1800" spc="-5" dirty="0">
                <a:latin typeface="Georgia"/>
                <a:cs typeface="Georgia"/>
              </a:rPr>
              <a:t>BinaxNOW</a:t>
            </a:r>
            <a:r>
              <a:rPr sz="1800" spc="-7" baseline="25462" dirty="0">
                <a:latin typeface="Georgia"/>
                <a:cs typeface="Georgia"/>
              </a:rPr>
              <a:t>™ </a:t>
            </a:r>
            <a:r>
              <a:rPr sz="1800" spc="-5" dirty="0">
                <a:latin typeface="Georgia"/>
                <a:cs typeface="Georgia"/>
              </a:rPr>
              <a:t>COVID-19 Ag Card </a:t>
            </a:r>
            <a:r>
              <a:rPr sz="1800" dirty="0">
                <a:latin typeface="Georgia"/>
                <a:cs typeface="Georgia"/>
              </a:rPr>
              <a:t>has </a:t>
            </a:r>
            <a:r>
              <a:rPr sz="1800" spc="-5" dirty="0">
                <a:latin typeface="Georgia"/>
                <a:cs typeface="Georgia"/>
              </a:rPr>
              <a:t>built-in  procedural controls</a:t>
            </a:r>
            <a:endParaRPr sz="1800">
              <a:latin typeface="Georgia"/>
              <a:cs typeface="Georgia"/>
            </a:endParaRPr>
          </a:p>
          <a:p>
            <a:pPr marL="349885" marR="68580" indent="-287020">
              <a:lnSpc>
                <a:spcPct val="100000"/>
              </a:lnSpc>
              <a:spcBef>
                <a:spcPts val="1200"/>
              </a:spcBef>
              <a:buFont typeface="Arial"/>
              <a:buChar char="•"/>
              <a:tabLst>
                <a:tab pos="349885" algn="l"/>
                <a:tab pos="350520" algn="l"/>
              </a:tabLst>
            </a:pPr>
            <a:r>
              <a:rPr sz="1800" dirty="0">
                <a:latin typeface="Georgia"/>
                <a:cs typeface="Georgia"/>
              </a:rPr>
              <a:t>In </a:t>
            </a:r>
            <a:r>
              <a:rPr sz="1800" spc="5" dirty="0">
                <a:latin typeface="Georgia"/>
                <a:cs typeface="Georgia"/>
              </a:rPr>
              <a:t>an </a:t>
            </a:r>
            <a:r>
              <a:rPr sz="1800" dirty="0">
                <a:latin typeface="Georgia"/>
                <a:cs typeface="Georgia"/>
              </a:rPr>
              <a:t>untested </a:t>
            </a:r>
            <a:r>
              <a:rPr sz="1800" spc="-5" dirty="0">
                <a:latin typeface="Georgia"/>
                <a:cs typeface="Georgia"/>
              </a:rPr>
              <a:t>card there will be </a:t>
            </a:r>
            <a:r>
              <a:rPr sz="1800" dirty="0">
                <a:latin typeface="Georgia"/>
                <a:cs typeface="Georgia"/>
              </a:rPr>
              <a:t>a </a:t>
            </a:r>
            <a:r>
              <a:rPr sz="1800" spc="-5" dirty="0">
                <a:latin typeface="Georgia"/>
                <a:cs typeface="Georgia"/>
              </a:rPr>
              <a:t>blue line </a:t>
            </a:r>
            <a:r>
              <a:rPr sz="1800" spc="5" dirty="0">
                <a:latin typeface="Georgia"/>
                <a:cs typeface="Georgia"/>
              </a:rPr>
              <a:t>at  </a:t>
            </a:r>
            <a:r>
              <a:rPr sz="1800" dirty="0">
                <a:latin typeface="Georgia"/>
                <a:cs typeface="Georgia"/>
              </a:rPr>
              <a:t>the </a:t>
            </a:r>
            <a:r>
              <a:rPr sz="1800" spc="-5" dirty="0">
                <a:latin typeface="Georgia"/>
                <a:cs typeface="Georgia"/>
              </a:rPr>
              <a:t>Control Line position</a:t>
            </a:r>
            <a:endParaRPr sz="1800">
              <a:latin typeface="Georgia"/>
              <a:cs typeface="Georgia"/>
            </a:endParaRPr>
          </a:p>
          <a:p>
            <a:pPr marL="349885" marR="165100" indent="-287020">
              <a:lnSpc>
                <a:spcPct val="100000"/>
              </a:lnSpc>
              <a:spcBef>
                <a:spcPts val="1200"/>
              </a:spcBef>
              <a:buFont typeface="Arial"/>
              <a:buChar char="•"/>
              <a:tabLst>
                <a:tab pos="349885" algn="l"/>
                <a:tab pos="350520" algn="l"/>
              </a:tabLst>
            </a:pPr>
            <a:r>
              <a:rPr sz="1800" dirty="0">
                <a:latin typeface="Georgia"/>
                <a:cs typeface="Georgia"/>
              </a:rPr>
              <a:t>In a valid, tested </a:t>
            </a:r>
            <a:r>
              <a:rPr sz="1800" spc="-5" dirty="0">
                <a:latin typeface="Georgia"/>
                <a:cs typeface="Georgia"/>
              </a:rPr>
              <a:t>device, the blue line </a:t>
            </a:r>
            <a:r>
              <a:rPr sz="1800" dirty="0">
                <a:latin typeface="Georgia"/>
                <a:cs typeface="Georgia"/>
              </a:rPr>
              <a:t>washes  away and a </a:t>
            </a:r>
            <a:r>
              <a:rPr sz="1800" spc="-5" dirty="0">
                <a:solidFill>
                  <a:srgbClr val="FF5675"/>
                </a:solidFill>
                <a:latin typeface="Georgia"/>
                <a:cs typeface="Georgia"/>
              </a:rPr>
              <a:t>pink/purple </a:t>
            </a:r>
            <a:r>
              <a:rPr sz="1800" spc="-5" dirty="0">
                <a:latin typeface="Georgia"/>
                <a:cs typeface="Georgia"/>
              </a:rPr>
              <a:t>line </a:t>
            </a:r>
            <a:r>
              <a:rPr sz="1800" dirty="0">
                <a:latin typeface="Georgia"/>
                <a:cs typeface="Georgia"/>
              </a:rPr>
              <a:t>appears,  </a:t>
            </a:r>
            <a:r>
              <a:rPr sz="1800" spc="-5" dirty="0">
                <a:latin typeface="Georgia"/>
                <a:cs typeface="Georgia"/>
              </a:rPr>
              <a:t>confirming that </a:t>
            </a:r>
            <a:r>
              <a:rPr sz="1800" dirty="0">
                <a:latin typeface="Georgia"/>
                <a:cs typeface="Georgia"/>
              </a:rPr>
              <a:t>the </a:t>
            </a:r>
            <a:r>
              <a:rPr sz="1800" spc="-5" dirty="0">
                <a:latin typeface="Georgia"/>
                <a:cs typeface="Georgia"/>
              </a:rPr>
              <a:t>sample </a:t>
            </a:r>
            <a:r>
              <a:rPr sz="1800" dirty="0">
                <a:latin typeface="Georgia"/>
                <a:cs typeface="Georgia"/>
              </a:rPr>
              <a:t>has flowed  </a:t>
            </a:r>
            <a:r>
              <a:rPr sz="1800" spc="-5" dirty="0">
                <a:latin typeface="Georgia"/>
                <a:cs typeface="Georgia"/>
              </a:rPr>
              <a:t>through </a:t>
            </a:r>
            <a:r>
              <a:rPr sz="1800" dirty="0">
                <a:latin typeface="Georgia"/>
                <a:cs typeface="Georgia"/>
              </a:rPr>
              <a:t>the test </a:t>
            </a:r>
            <a:r>
              <a:rPr sz="1800" spc="-5" dirty="0">
                <a:latin typeface="Georgia"/>
                <a:cs typeface="Georgia"/>
              </a:rPr>
              <a:t>strip </a:t>
            </a:r>
            <a:r>
              <a:rPr sz="1800" dirty="0">
                <a:latin typeface="Georgia"/>
                <a:cs typeface="Georgia"/>
              </a:rPr>
              <a:t>and the reagents </a:t>
            </a:r>
            <a:r>
              <a:rPr sz="1800" spc="-5" dirty="0">
                <a:latin typeface="Georgia"/>
                <a:cs typeface="Georgia"/>
              </a:rPr>
              <a:t>are  working</a:t>
            </a:r>
            <a:endParaRPr sz="1800">
              <a:latin typeface="Georgia"/>
              <a:cs typeface="Georgia"/>
            </a:endParaRPr>
          </a:p>
        </p:txBody>
      </p:sp>
      <p:sp>
        <p:nvSpPr>
          <p:cNvPr id="7" name="object 7"/>
          <p:cNvSpPr txBox="1"/>
          <p:nvPr/>
        </p:nvSpPr>
        <p:spPr>
          <a:xfrm>
            <a:off x="6733967" y="4480047"/>
            <a:ext cx="2073275" cy="1488440"/>
          </a:xfrm>
          <a:prstGeom prst="rect">
            <a:avLst/>
          </a:prstGeom>
        </p:spPr>
        <p:txBody>
          <a:bodyPr vert="horz" wrap="square" lIns="0" tIns="12065" rIns="0" bIns="0" rtlCol="0">
            <a:spAutoFit/>
          </a:bodyPr>
          <a:lstStyle/>
          <a:p>
            <a:pPr marL="12700" marR="5080" algn="ctr">
              <a:lnSpc>
                <a:spcPct val="100000"/>
              </a:lnSpc>
              <a:spcBef>
                <a:spcPts val="95"/>
              </a:spcBef>
            </a:pPr>
            <a:r>
              <a:rPr sz="1600" i="1" spc="-10" dirty="0">
                <a:latin typeface="Georgia"/>
                <a:cs typeface="Georgia"/>
              </a:rPr>
              <a:t>Note: </a:t>
            </a:r>
            <a:r>
              <a:rPr sz="1600" i="1" spc="-5" dirty="0">
                <a:latin typeface="Georgia"/>
                <a:cs typeface="Georgia"/>
              </a:rPr>
              <a:t>If the blue line is  </a:t>
            </a:r>
            <a:r>
              <a:rPr sz="1600" i="1" spc="-10" dirty="0">
                <a:latin typeface="Georgia"/>
                <a:cs typeface="Georgia"/>
              </a:rPr>
              <a:t>not present </a:t>
            </a:r>
            <a:r>
              <a:rPr sz="1600" i="1" spc="-5" dirty="0">
                <a:latin typeface="Georgia"/>
                <a:cs typeface="Georgia"/>
              </a:rPr>
              <a:t>at the  </a:t>
            </a:r>
            <a:r>
              <a:rPr sz="1600" i="1" spc="-10" dirty="0">
                <a:latin typeface="Georgia"/>
                <a:cs typeface="Georgia"/>
              </a:rPr>
              <a:t>Control </a:t>
            </a:r>
            <a:r>
              <a:rPr sz="1600" i="1" spc="-5" dirty="0">
                <a:latin typeface="Georgia"/>
                <a:cs typeface="Georgia"/>
              </a:rPr>
              <a:t>Line position  </a:t>
            </a:r>
            <a:r>
              <a:rPr sz="1600" i="1" spc="-10" dirty="0">
                <a:latin typeface="Georgia"/>
                <a:cs typeface="Georgia"/>
              </a:rPr>
              <a:t>prior to </a:t>
            </a:r>
            <a:r>
              <a:rPr sz="1600" i="1" spc="-5" dirty="0">
                <a:latin typeface="Georgia"/>
                <a:cs typeface="Georgia"/>
              </a:rPr>
              <a:t>running the  </a:t>
            </a:r>
            <a:r>
              <a:rPr sz="1600" i="1" spc="-10" dirty="0">
                <a:latin typeface="Georgia"/>
                <a:cs typeface="Georgia"/>
              </a:rPr>
              <a:t>test, do not use </a:t>
            </a:r>
            <a:r>
              <a:rPr sz="1600" i="1" spc="-5" dirty="0">
                <a:latin typeface="Georgia"/>
                <a:cs typeface="Georgia"/>
              </a:rPr>
              <a:t>and  discard</a:t>
            </a:r>
            <a:endParaRPr sz="1600">
              <a:latin typeface="Georgia"/>
              <a:cs typeface="Georgia"/>
            </a:endParaRPr>
          </a:p>
        </p:txBody>
      </p:sp>
      <p:sp>
        <p:nvSpPr>
          <p:cNvPr id="8" name="object 8"/>
          <p:cNvSpPr/>
          <p:nvPr/>
        </p:nvSpPr>
        <p:spPr>
          <a:xfrm>
            <a:off x="5775960" y="1158239"/>
            <a:ext cx="3825239" cy="3921251"/>
          </a:xfrm>
          <a:prstGeom prst="rect">
            <a:avLst/>
          </a:prstGeom>
          <a:blipFill>
            <a:blip r:embed="rId3" cstate="print"/>
            <a:stretch>
              <a:fillRect/>
            </a:stretch>
          </a:blipFill>
        </p:spPr>
        <p:txBody>
          <a:bodyPr wrap="square" lIns="0" tIns="0" rIns="0" bIns="0" rtlCol="0"/>
          <a:lstStyle/>
          <a:p>
            <a:endParaRPr/>
          </a:p>
        </p:txBody>
      </p:sp>
      <p:sp>
        <p:nvSpPr>
          <p:cNvPr id="9" name="Slide Number Placeholder 8">
            <a:extLst>
              <a:ext uri="{FF2B5EF4-FFF2-40B4-BE49-F238E27FC236}">
                <a16:creationId xmlns:a16="http://schemas.microsoft.com/office/drawing/2014/main" id="{D5201E31-1DD1-46C4-BC17-718BB725CC6E}"/>
              </a:ext>
            </a:extLst>
          </p:cNvPr>
          <p:cNvSpPr>
            <a:spLocks noGrp="1"/>
          </p:cNvSpPr>
          <p:nvPr>
            <p:ph type="sldNum" sz="quarter" idx="7"/>
          </p:nvPr>
        </p:nvSpPr>
        <p:spPr/>
        <p:txBody>
          <a:bodyPr/>
          <a:lstStyle/>
          <a:p>
            <a:fld id="{B6F15528-21DE-4FAA-801E-634DDDAF4B2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811747" y="782792"/>
            <a:ext cx="552577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9CDD"/>
                </a:solidFill>
              </a:rPr>
              <a:t>When is Quality </a:t>
            </a:r>
            <a:r>
              <a:rPr sz="2800" spc="-5" dirty="0">
                <a:solidFill>
                  <a:srgbClr val="009CDD"/>
                </a:solidFill>
              </a:rPr>
              <a:t>Control</a:t>
            </a:r>
            <a:r>
              <a:rPr sz="2800" spc="65" dirty="0">
                <a:solidFill>
                  <a:srgbClr val="009CDD"/>
                </a:solidFill>
              </a:rPr>
              <a:t> </a:t>
            </a:r>
            <a:r>
              <a:rPr sz="2800" spc="-5" dirty="0">
                <a:solidFill>
                  <a:srgbClr val="009CDD"/>
                </a:solidFill>
              </a:rPr>
              <a:t>Required?</a:t>
            </a:r>
            <a:endParaRPr sz="2800"/>
          </a:p>
        </p:txBody>
      </p:sp>
      <p:sp>
        <p:nvSpPr>
          <p:cNvPr id="5" name="object 5"/>
          <p:cNvSpPr txBox="1">
            <a:spLocks noGrp="1"/>
          </p:cNvSpPr>
          <p:nvPr>
            <p:ph type="body" idx="1"/>
          </p:nvPr>
        </p:nvSpPr>
        <p:spPr>
          <a:prstGeom prst="rect">
            <a:avLst/>
          </a:prstGeom>
        </p:spPr>
        <p:txBody>
          <a:bodyPr vert="horz" wrap="square" lIns="0" tIns="165100" rIns="0" bIns="0" rtlCol="0">
            <a:spAutoFit/>
          </a:bodyPr>
          <a:lstStyle/>
          <a:p>
            <a:pPr marL="76200">
              <a:lnSpc>
                <a:spcPct val="100000"/>
              </a:lnSpc>
              <a:spcBef>
                <a:spcPts val="1300"/>
              </a:spcBef>
            </a:pPr>
            <a:r>
              <a:rPr spc="-5" dirty="0"/>
              <a:t>External Positive </a:t>
            </a:r>
            <a:r>
              <a:rPr dirty="0"/>
              <a:t>&amp; </a:t>
            </a:r>
            <a:r>
              <a:rPr spc="-5" dirty="0"/>
              <a:t>Negative</a:t>
            </a:r>
            <a:r>
              <a:rPr spc="45" dirty="0"/>
              <a:t> </a:t>
            </a:r>
            <a:r>
              <a:rPr spc="-5" dirty="0"/>
              <a:t>Controls:</a:t>
            </a:r>
          </a:p>
          <a:p>
            <a:pPr marL="362585" marR="81280" indent="-287020">
              <a:lnSpc>
                <a:spcPct val="100000"/>
              </a:lnSpc>
              <a:spcBef>
                <a:spcPts val="1200"/>
              </a:spcBef>
              <a:buFont typeface="Arial"/>
              <a:buChar char="•"/>
              <a:tabLst>
                <a:tab pos="362585" algn="l"/>
                <a:tab pos="363220" algn="l"/>
              </a:tabLst>
            </a:pPr>
            <a:r>
              <a:rPr b="0" dirty="0">
                <a:latin typeface="Georgia"/>
                <a:cs typeface="Georgia"/>
              </a:rPr>
              <a:t>Good </a:t>
            </a:r>
            <a:r>
              <a:rPr b="0" spc="-5" dirty="0">
                <a:latin typeface="Georgia"/>
                <a:cs typeface="Georgia"/>
              </a:rPr>
              <a:t>laboratory </a:t>
            </a:r>
            <a:r>
              <a:rPr b="0" dirty="0">
                <a:latin typeface="Georgia"/>
                <a:cs typeface="Georgia"/>
              </a:rPr>
              <a:t>practice </a:t>
            </a:r>
            <a:r>
              <a:rPr b="0" spc="-5" dirty="0">
                <a:latin typeface="Georgia"/>
                <a:cs typeface="Georgia"/>
              </a:rPr>
              <a:t>suggests the use </a:t>
            </a:r>
            <a:r>
              <a:rPr b="0" dirty="0">
                <a:latin typeface="Georgia"/>
                <a:cs typeface="Georgia"/>
              </a:rPr>
              <a:t>of positive and negative </a:t>
            </a:r>
            <a:r>
              <a:rPr b="0" spc="-5" dirty="0">
                <a:latin typeface="Georgia"/>
                <a:cs typeface="Georgia"/>
              </a:rPr>
              <a:t>controls </a:t>
            </a:r>
            <a:r>
              <a:rPr b="0" dirty="0">
                <a:latin typeface="Georgia"/>
                <a:cs typeface="Georgia"/>
              </a:rPr>
              <a:t>to  </a:t>
            </a:r>
            <a:r>
              <a:rPr b="0" spc="-5" dirty="0">
                <a:latin typeface="Georgia"/>
                <a:cs typeface="Georgia"/>
              </a:rPr>
              <a:t>ensure that test reagents </a:t>
            </a:r>
            <a:r>
              <a:rPr b="0" dirty="0">
                <a:latin typeface="Georgia"/>
                <a:cs typeface="Georgia"/>
              </a:rPr>
              <a:t>are </a:t>
            </a:r>
            <a:r>
              <a:rPr b="0" spc="-5" dirty="0">
                <a:latin typeface="Georgia"/>
                <a:cs typeface="Georgia"/>
              </a:rPr>
              <a:t>working </a:t>
            </a:r>
            <a:r>
              <a:rPr b="0" dirty="0">
                <a:latin typeface="Georgia"/>
                <a:cs typeface="Georgia"/>
              </a:rPr>
              <a:t>properly and that the test </a:t>
            </a:r>
            <a:r>
              <a:rPr b="0" spc="5" dirty="0">
                <a:latin typeface="Georgia"/>
                <a:cs typeface="Georgia"/>
              </a:rPr>
              <a:t>is </a:t>
            </a:r>
            <a:r>
              <a:rPr b="0" spc="-5" dirty="0">
                <a:latin typeface="Georgia"/>
                <a:cs typeface="Georgia"/>
              </a:rPr>
              <a:t>correctly  </a:t>
            </a:r>
            <a:r>
              <a:rPr b="0" dirty="0">
                <a:latin typeface="Georgia"/>
                <a:cs typeface="Georgia"/>
              </a:rPr>
              <a:t>performed</a:t>
            </a:r>
          </a:p>
          <a:p>
            <a:pPr marL="362585" marR="556895" indent="-287020">
              <a:lnSpc>
                <a:spcPct val="100000"/>
              </a:lnSpc>
              <a:spcBef>
                <a:spcPts val="1200"/>
              </a:spcBef>
              <a:buFont typeface="Arial"/>
              <a:buChar char="•"/>
              <a:tabLst>
                <a:tab pos="362585" algn="l"/>
                <a:tab pos="363220" algn="l"/>
              </a:tabLst>
            </a:pPr>
            <a:r>
              <a:rPr b="0" dirty="0">
                <a:latin typeface="Georgia"/>
                <a:cs typeface="Georgia"/>
              </a:rPr>
              <a:t>BinaxNOW</a:t>
            </a:r>
            <a:r>
              <a:rPr sz="1800" b="0" baseline="25462" dirty="0">
                <a:latin typeface="Georgia"/>
                <a:cs typeface="Georgia"/>
              </a:rPr>
              <a:t>™ </a:t>
            </a:r>
            <a:r>
              <a:rPr sz="1800" b="0" spc="-5" dirty="0">
                <a:latin typeface="Georgia"/>
                <a:cs typeface="Georgia"/>
              </a:rPr>
              <a:t>COVID-19 Ag Card kits contain </a:t>
            </a:r>
            <a:r>
              <a:rPr sz="1800" b="0" dirty="0">
                <a:latin typeface="Georgia"/>
                <a:cs typeface="Georgia"/>
              </a:rPr>
              <a:t>a </a:t>
            </a:r>
            <a:r>
              <a:rPr sz="1800" b="0" spc="-5" dirty="0">
                <a:latin typeface="Georgia"/>
                <a:cs typeface="Georgia"/>
              </a:rPr>
              <a:t>positive control </a:t>
            </a:r>
            <a:r>
              <a:rPr sz="1800" b="0" dirty="0">
                <a:latin typeface="Georgia"/>
                <a:cs typeface="Georgia"/>
              </a:rPr>
              <a:t>swab and  </a:t>
            </a:r>
            <a:r>
              <a:rPr sz="1800" b="0" spc="-5" dirty="0">
                <a:latin typeface="Georgia"/>
                <a:cs typeface="Georgia"/>
              </a:rPr>
              <a:t>sterile </a:t>
            </a:r>
            <a:r>
              <a:rPr sz="1800" b="0" dirty="0">
                <a:latin typeface="Georgia"/>
                <a:cs typeface="Georgia"/>
              </a:rPr>
              <a:t>swabs </a:t>
            </a:r>
            <a:r>
              <a:rPr sz="1800" b="0" spc="-5" dirty="0">
                <a:latin typeface="Georgia"/>
                <a:cs typeface="Georgia"/>
              </a:rPr>
              <a:t>that </a:t>
            </a:r>
            <a:r>
              <a:rPr sz="1800" b="0" dirty="0">
                <a:latin typeface="Georgia"/>
                <a:cs typeface="Georgia"/>
              </a:rPr>
              <a:t>can </a:t>
            </a:r>
            <a:r>
              <a:rPr sz="1800" b="0" spc="-5" dirty="0">
                <a:latin typeface="Georgia"/>
                <a:cs typeface="Georgia"/>
              </a:rPr>
              <a:t>be used </a:t>
            </a:r>
            <a:r>
              <a:rPr sz="1800" b="0" spc="5" dirty="0">
                <a:latin typeface="Georgia"/>
                <a:cs typeface="Georgia"/>
              </a:rPr>
              <a:t>as </a:t>
            </a:r>
            <a:r>
              <a:rPr sz="1800" b="0" dirty="0">
                <a:latin typeface="Georgia"/>
                <a:cs typeface="Georgia"/>
              </a:rPr>
              <a:t>a </a:t>
            </a:r>
            <a:r>
              <a:rPr sz="1800" b="0" spc="-5" dirty="0">
                <a:latin typeface="Georgia"/>
                <a:cs typeface="Georgia"/>
              </a:rPr>
              <a:t>negative</a:t>
            </a:r>
            <a:r>
              <a:rPr sz="1800" b="0" spc="35" dirty="0">
                <a:latin typeface="Georgia"/>
                <a:cs typeface="Georgia"/>
              </a:rPr>
              <a:t> </a:t>
            </a:r>
            <a:r>
              <a:rPr sz="1800" b="0" spc="-5" dirty="0">
                <a:latin typeface="Georgia"/>
                <a:cs typeface="Georgia"/>
              </a:rPr>
              <a:t>control</a:t>
            </a:r>
            <a:endParaRPr sz="1800">
              <a:latin typeface="Georgia"/>
              <a:cs typeface="Georgia"/>
            </a:endParaRPr>
          </a:p>
          <a:p>
            <a:pPr>
              <a:lnSpc>
                <a:spcPct val="100000"/>
              </a:lnSpc>
            </a:pPr>
            <a:endParaRPr sz="2000">
              <a:latin typeface="Georgia"/>
              <a:cs typeface="Georgia"/>
            </a:endParaRPr>
          </a:p>
          <a:p>
            <a:pPr marL="167640">
              <a:lnSpc>
                <a:spcPct val="100000"/>
              </a:lnSpc>
              <a:spcBef>
                <a:spcPts val="1435"/>
              </a:spcBef>
            </a:pPr>
            <a:r>
              <a:rPr dirty="0"/>
              <a:t>Required</a:t>
            </a:r>
            <a:r>
              <a:rPr spc="-40" dirty="0"/>
              <a:t> </a:t>
            </a:r>
            <a:r>
              <a:rPr spc="-5" dirty="0"/>
              <a:t>Frequency:</a:t>
            </a:r>
          </a:p>
        </p:txBody>
      </p:sp>
      <p:sp>
        <p:nvSpPr>
          <p:cNvPr id="6" name="object 6"/>
          <p:cNvSpPr txBox="1"/>
          <p:nvPr/>
        </p:nvSpPr>
        <p:spPr>
          <a:xfrm>
            <a:off x="947462" y="4272936"/>
            <a:ext cx="3224530" cy="2128520"/>
          </a:xfrm>
          <a:prstGeom prst="rect">
            <a:avLst/>
          </a:prstGeom>
        </p:spPr>
        <p:txBody>
          <a:bodyPr vert="horz" wrap="square" lIns="0" tIns="165100" rIns="0" bIns="0" rtlCol="0">
            <a:spAutoFit/>
          </a:bodyPr>
          <a:lstStyle/>
          <a:p>
            <a:pPr marL="299085" indent="-287020">
              <a:lnSpc>
                <a:spcPct val="100000"/>
              </a:lnSpc>
              <a:spcBef>
                <a:spcPts val="1300"/>
              </a:spcBef>
              <a:buFont typeface="Arial"/>
              <a:buChar char="•"/>
              <a:tabLst>
                <a:tab pos="298450" algn="l"/>
                <a:tab pos="299720" algn="l"/>
              </a:tabLst>
            </a:pPr>
            <a:r>
              <a:rPr sz="1800" spc="-5" dirty="0">
                <a:latin typeface="Georgia"/>
                <a:cs typeface="Georgia"/>
              </a:rPr>
              <a:t>New shipments</a:t>
            </a:r>
            <a:r>
              <a:rPr sz="1800" spc="5" dirty="0">
                <a:latin typeface="Georgia"/>
                <a:cs typeface="Georgia"/>
              </a:rPr>
              <a:t> </a:t>
            </a:r>
            <a:r>
              <a:rPr sz="1800" spc="-5" dirty="0">
                <a:latin typeface="Georgia"/>
                <a:cs typeface="Georgia"/>
              </a:rPr>
              <a:t>received</a:t>
            </a:r>
            <a:endParaRPr sz="1800">
              <a:latin typeface="Georgia"/>
              <a:cs typeface="Georgia"/>
            </a:endParaRPr>
          </a:p>
          <a:p>
            <a:pPr marL="299085" indent="-287020">
              <a:lnSpc>
                <a:spcPct val="100000"/>
              </a:lnSpc>
              <a:spcBef>
                <a:spcPts val="1195"/>
              </a:spcBef>
              <a:buFont typeface="Arial"/>
              <a:buChar char="•"/>
              <a:tabLst>
                <a:tab pos="298450" algn="l"/>
                <a:tab pos="299720" algn="l"/>
              </a:tabLst>
            </a:pPr>
            <a:r>
              <a:rPr sz="1800" spc="-5" dirty="0">
                <a:latin typeface="Georgia"/>
                <a:cs typeface="Georgia"/>
              </a:rPr>
              <a:t>Untrained</a:t>
            </a:r>
            <a:r>
              <a:rPr sz="1800" dirty="0">
                <a:latin typeface="Georgia"/>
                <a:cs typeface="Georgia"/>
              </a:rPr>
              <a:t> operators</a:t>
            </a:r>
            <a:endParaRPr sz="1800">
              <a:latin typeface="Georgia"/>
              <a:cs typeface="Georgia"/>
            </a:endParaRPr>
          </a:p>
          <a:p>
            <a:pPr marL="299085" marR="5080" indent="-287020">
              <a:lnSpc>
                <a:spcPct val="100000"/>
              </a:lnSpc>
              <a:spcBef>
                <a:spcPts val="1200"/>
              </a:spcBef>
              <a:buFont typeface="Arial"/>
              <a:buChar char="•"/>
              <a:tabLst>
                <a:tab pos="298450" algn="l"/>
                <a:tab pos="299720" algn="l"/>
              </a:tabLst>
            </a:pPr>
            <a:r>
              <a:rPr sz="1800" spc="-5" dirty="0">
                <a:latin typeface="Georgia"/>
                <a:cs typeface="Georgia"/>
              </a:rPr>
              <a:t>Conforming with local, </a:t>
            </a:r>
            <a:r>
              <a:rPr sz="1800" dirty="0">
                <a:latin typeface="Georgia"/>
                <a:cs typeface="Georgia"/>
              </a:rPr>
              <a:t>state,  </a:t>
            </a:r>
            <a:r>
              <a:rPr sz="1800" spc="-5" dirty="0">
                <a:latin typeface="Georgia"/>
                <a:cs typeface="Georgia"/>
              </a:rPr>
              <a:t>and/or </a:t>
            </a:r>
            <a:r>
              <a:rPr sz="1800" dirty="0">
                <a:latin typeface="Georgia"/>
                <a:cs typeface="Georgia"/>
              </a:rPr>
              <a:t>federal </a:t>
            </a:r>
            <a:r>
              <a:rPr sz="1800" spc="-5" dirty="0">
                <a:latin typeface="Georgia"/>
                <a:cs typeface="Georgia"/>
              </a:rPr>
              <a:t>regulations,  accrediting groups, </a:t>
            </a:r>
            <a:r>
              <a:rPr sz="1800" dirty="0">
                <a:latin typeface="Georgia"/>
                <a:cs typeface="Georgia"/>
              </a:rPr>
              <a:t>or </a:t>
            </a:r>
            <a:r>
              <a:rPr sz="1800" spc="-5" dirty="0">
                <a:latin typeface="Georgia"/>
                <a:cs typeface="Georgia"/>
              </a:rPr>
              <a:t>lab’s  </a:t>
            </a:r>
            <a:r>
              <a:rPr sz="1800" dirty="0">
                <a:latin typeface="Georgia"/>
                <a:cs typeface="Georgia"/>
              </a:rPr>
              <a:t>standard </a:t>
            </a:r>
            <a:r>
              <a:rPr sz="1800" spc="-5" dirty="0">
                <a:latin typeface="Georgia"/>
                <a:cs typeface="Georgia"/>
              </a:rPr>
              <a:t>QC</a:t>
            </a:r>
            <a:r>
              <a:rPr sz="1800" spc="-15" dirty="0">
                <a:latin typeface="Georgia"/>
                <a:cs typeface="Georgia"/>
              </a:rPr>
              <a:t> </a:t>
            </a:r>
            <a:r>
              <a:rPr sz="1800" spc="-5" dirty="0">
                <a:latin typeface="Georgia"/>
                <a:cs typeface="Georgia"/>
              </a:rPr>
              <a:t>procedures.</a:t>
            </a:r>
            <a:endParaRPr sz="1800">
              <a:latin typeface="Georgia"/>
              <a:cs typeface="Georgia"/>
            </a:endParaRPr>
          </a:p>
        </p:txBody>
      </p:sp>
      <p:sp>
        <p:nvSpPr>
          <p:cNvPr id="7" name="object 7"/>
          <p:cNvSpPr/>
          <p:nvPr/>
        </p:nvSpPr>
        <p:spPr>
          <a:xfrm>
            <a:off x="4981107" y="4121359"/>
            <a:ext cx="3385229" cy="92659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816860" y="5168949"/>
            <a:ext cx="3814445" cy="1092835"/>
          </a:xfrm>
          <a:prstGeom prst="rect">
            <a:avLst/>
          </a:prstGeom>
        </p:spPr>
        <p:txBody>
          <a:bodyPr vert="horz" wrap="square" lIns="0" tIns="13335" rIns="0" bIns="0" rtlCol="0">
            <a:spAutoFit/>
          </a:bodyPr>
          <a:lstStyle/>
          <a:p>
            <a:pPr marL="76200" marR="67945" indent="-1270" algn="ctr">
              <a:lnSpc>
                <a:spcPct val="100000"/>
              </a:lnSpc>
              <a:spcBef>
                <a:spcPts val="105"/>
              </a:spcBef>
            </a:pPr>
            <a:r>
              <a:rPr sz="1400" b="1" i="1" dirty="0">
                <a:latin typeface="Georgia"/>
                <a:cs typeface="Georgia"/>
              </a:rPr>
              <a:t>Note: </a:t>
            </a:r>
            <a:r>
              <a:rPr sz="1400" i="1" dirty="0">
                <a:latin typeface="Georgia"/>
                <a:cs typeface="Georgia"/>
              </a:rPr>
              <a:t>If </a:t>
            </a:r>
            <a:r>
              <a:rPr sz="1400" i="1" spc="-5" dirty="0">
                <a:latin typeface="Georgia"/>
                <a:cs typeface="Georgia"/>
              </a:rPr>
              <a:t>correct results </a:t>
            </a:r>
            <a:r>
              <a:rPr sz="1400" i="1" dirty="0">
                <a:latin typeface="Georgia"/>
                <a:cs typeface="Georgia"/>
              </a:rPr>
              <a:t>are not obtained,  contact the Abbott </a:t>
            </a:r>
            <a:r>
              <a:rPr sz="1400" i="1" spc="-5" dirty="0">
                <a:latin typeface="Georgia"/>
                <a:cs typeface="Georgia"/>
              </a:rPr>
              <a:t>Technical </a:t>
            </a:r>
            <a:r>
              <a:rPr sz="1400" i="1" dirty="0">
                <a:latin typeface="Georgia"/>
                <a:cs typeface="Georgia"/>
              </a:rPr>
              <a:t>Services </a:t>
            </a:r>
            <a:r>
              <a:rPr sz="1400" i="1" spc="-5" dirty="0">
                <a:latin typeface="Georgia"/>
                <a:cs typeface="Georgia"/>
              </a:rPr>
              <a:t>Team</a:t>
            </a:r>
            <a:r>
              <a:rPr sz="1400" i="1" spc="-125" dirty="0">
                <a:latin typeface="Georgia"/>
                <a:cs typeface="Georgia"/>
              </a:rPr>
              <a:t> </a:t>
            </a:r>
            <a:r>
              <a:rPr sz="1400" i="1" spc="-5" dirty="0">
                <a:latin typeface="Georgia"/>
                <a:cs typeface="Georgia"/>
              </a:rPr>
              <a:t>at</a:t>
            </a:r>
            <a:endParaRPr sz="1400">
              <a:latin typeface="Georgia"/>
              <a:cs typeface="Georgia"/>
            </a:endParaRPr>
          </a:p>
          <a:p>
            <a:pPr marL="12065" marR="5080" algn="ctr">
              <a:lnSpc>
                <a:spcPct val="100000"/>
              </a:lnSpc>
            </a:pPr>
            <a:r>
              <a:rPr sz="1400" i="1" dirty="0">
                <a:latin typeface="Georgia"/>
                <a:cs typeface="Georgia"/>
              </a:rPr>
              <a:t>1-800-257-9525 </a:t>
            </a:r>
            <a:r>
              <a:rPr sz="1400" i="1" spc="-5" dirty="0">
                <a:latin typeface="Georgia"/>
                <a:cs typeface="Georgia"/>
              </a:rPr>
              <a:t>between </a:t>
            </a:r>
            <a:r>
              <a:rPr sz="1400" i="1" dirty="0">
                <a:latin typeface="Georgia"/>
                <a:cs typeface="Georgia"/>
              </a:rPr>
              <a:t>8 a.m. </a:t>
            </a:r>
            <a:r>
              <a:rPr sz="1400" i="1" spc="5" dirty="0">
                <a:latin typeface="Georgia"/>
                <a:cs typeface="Georgia"/>
              </a:rPr>
              <a:t>and </a:t>
            </a:r>
            <a:r>
              <a:rPr sz="1400" i="1" dirty="0">
                <a:latin typeface="Georgia"/>
                <a:cs typeface="Georgia"/>
              </a:rPr>
              <a:t>8 p.m.</a:t>
            </a:r>
            <a:r>
              <a:rPr sz="1400" i="1" spc="-155" dirty="0">
                <a:latin typeface="Georgia"/>
                <a:cs typeface="Georgia"/>
              </a:rPr>
              <a:t> </a:t>
            </a:r>
            <a:r>
              <a:rPr sz="1400" i="1" spc="-5" dirty="0">
                <a:latin typeface="Georgia"/>
                <a:cs typeface="Georgia"/>
              </a:rPr>
              <a:t>EST  Monday-Friday before </a:t>
            </a:r>
            <a:r>
              <a:rPr sz="1400" i="1" dirty="0">
                <a:latin typeface="Georgia"/>
                <a:cs typeface="Georgia"/>
              </a:rPr>
              <a:t>testing patient  </a:t>
            </a:r>
            <a:r>
              <a:rPr sz="1400" i="1" spc="-5" dirty="0">
                <a:latin typeface="Georgia"/>
                <a:cs typeface="Georgia"/>
              </a:rPr>
              <a:t>specimens</a:t>
            </a:r>
            <a:endParaRPr sz="1400">
              <a:latin typeface="Georgia"/>
              <a:cs typeface="Georgia"/>
            </a:endParaRPr>
          </a:p>
        </p:txBody>
      </p:sp>
      <p:sp>
        <p:nvSpPr>
          <p:cNvPr id="9" name="Slide Number Placeholder 8">
            <a:extLst>
              <a:ext uri="{FF2B5EF4-FFF2-40B4-BE49-F238E27FC236}">
                <a16:creationId xmlns:a16="http://schemas.microsoft.com/office/drawing/2014/main" id="{E203E1B3-ABC1-4D6C-9CC9-53EB6187BB56}"/>
              </a:ext>
            </a:extLst>
          </p:cNvPr>
          <p:cNvSpPr>
            <a:spLocks noGrp="1"/>
          </p:cNvSpPr>
          <p:nvPr>
            <p:ph type="sldNum" sz="quarter" idx="7"/>
          </p:nvPr>
        </p:nvSpPr>
        <p:spPr/>
        <p:txBody>
          <a:bodyPr/>
          <a:lstStyle/>
          <a:p>
            <a:fld id="{B6F15528-21DE-4FAA-801E-634DDDAF4B2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2029" y="752276"/>
            <a:ext cx="47663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Nasal </a:t>
            </a:r>
            <a:r>
              <a:rPr sz="2800" dirty="0">
                <a:solidFill>
                  <a:srgbClr val="009CDD"/>
                </a:solidFill>
              </a:rPr>
              <a:t>Swab </a:t>
            </a:r>
            <a:r>
              <a:rPr sz="2800" spc="-10" dirty="0">
                <a:solidFill>
                  <a:srgbClr val="009CDD"/>
                </a:solidFill>
              </a:rPr>
              <a:t>Sample</a:t>
            </a:r>
            <a:r>
              <a:rPr sz="2800" spc="-40" dirty="0">
                <a:solidFill>
                  <a:srgbClr val="009CDD"/>
                </a:solidFill>
              </a:rPr>
              <a:t> </a:t>
            </a:r>
            <a:r>
              <a:rPr sz="2800" dirty="0">
                <a:solidFill>
                  <a:srgbClr val="009CDD"/>
                </a:solidFill>
              </a:rPr>
              <a:t>Collection</a:t>
            </a:r>
            <a:endParaRPr sz="2800"/>
          </a:p>
        </p:txBody>
      </p:sp>
      <p:sp>
        <p:nvSpPr>
          <p:cNvPr id="3" name="object 3"/>
          <p:cNvSpPr txBox="1"/>
          <p:nvPr/>
        </p:nvSpPr>
        <p:spPr>
          <a:xfrm>
            <a:off x="766095" y="2459176"/>
            <a:ext cx="3612515" cy="4105611"/>
          </a:xfrm>
          <a:prstGeom prst="rect">
            <a:avLst/>
          </a:prstGeom>
        </p:spPr>
        <p:txBody>
          <a:bodyPr vert="horz" wrap="square" lIns="0" tIns="12065" rIns="0" bIns="0" rtlCol="0">
            <a:spAutoFit/>
          </a:bodyPr>
          <a:lstStyle/>
          <a:p>
            <a:pPr marL="354965" marR="34925" indent="-342900">
              <a:lnSpc>
                <a:spcPct val="100000"/>
              </a:lnSpc>
              <a:spcBef>
                <a:spcPts val="95"/>
              </a:spcBef>
              <a:buFont typeface="Arial"/>
              <a:buChar char="•"/>
              <a:tabLst>
                <a:tab pos="354965" algn="l"/>
                <a:tab pos="355600" algn="l"/>
              </a:tabLst>
            </a:pPr>
            <a:r>
              <a:rPr sz="1600" spc="-10" dirty="0">
                <a:latin typeface="Georgia"/>
                <a:cs typeface="Georgia"/>
              </a:rPr>
              <a:t>Insert the </a:t>
            </a:r>
            <a:r>
              <a:rPr sz="1600" spc="-5" dirty="0">
                <a:latin typeface="Georgia"/>
                <a:cs typeface="Georgia"/>
              </a:rPr>
              <a:t>nasal </a:t>
            </a:r>
            <a:r>
              <a:rPr sz="1600" spc="-10" dirty="0">
                <a:latin typeface="Georgia"/>
                <a:cs typeface="Georgia"/>
              </a:rPr>
              <a:t>swab </a:t>
            </a:r>
            <a:r>
              <a:rPr sz="1600" spc="-5" dirty="0">
                <a:latin typeface="Georgia"/>
                <a:cs typeface="Georgia"/>
              </a:rPr>
              <a:t>into </a:t>
            </a:r>
            <a:r>
              <a:rPr sz="1600" spc="-10" dirty="0">
                <a:latin typeface="Georgia"/>
                <a:cs typeface="Georgia"/>
              </a:rPr>
              <a:t>the  </a:t>
            </a:r>
            <a:r>
              <a:rPr sz="1600" spc="-5" dirty="0">
                <a:latin typeface="Georgia"/>
                <a:cs typeface="Georgia"/>
              </a:rPr>
              <a:t>nostril exhibiting </a:t>
            </a:r>
            <a:r>
              <a:rPr sz="1600" spc="-10" dirty="0">
                <a:latin typeface="Georgia"/>
                <a:cs typeface="Georgia"/>
              </a:rPr>
              <a:t>the </a:t>
            </a:r>
            <a:r>
              <a:rPr sz="1600" spc="-5" dirty="0">
                <a:latin typeface="Georgia"/>
                <a:cs typeface="Georgia"/>
              </a:rPr>
              <a:t>most drainage  or</a:t>
            </a:r>
            <a:r>
              <a:rPr sz="1600" spc="-10" dirty="0">
                <a:latin typeface="Georgia"/>
                <a:cs typeface="Georgia"/>
              </a:rPr>
              <a:t> </a:t>
            </a:r>
            <a:r>
              <a:rPr sz="1600" spc="-5" dirty="0">
                <a:latin typeface="Georgia"/>
                <a:cs typeface="Georgia"/>
              </a:rPr>
              <a:t>congestion</a:t>
            </a:r>
            <a:endParaRPr sz="1600" dirty="0">
              <a:latin typeface="Georgia"/>
              <a:cs typeface="Georgia"/>
            </a:endParaRPr>
          </a:p>
          <a:p>
            <a:pPr marL="354965" marR="471170" indent="-342900">
              <a:lnSpc>
                <a:spcPct val="100000"/>
              </a:lnSpc>
              <a:spcBef>
                <a:spcPts val="600"/>
              </a:spcBef>
              <a:buFont typeface="Arial"/>
              <a:buChar char="•"/>
              <a:tabLst>
                <a:tab pos="354965" algn="l"/>
                <a:tab pos="355600" algn="l"/>
              </a:tabLst>
            </a:pPr>
            <a:r>
              <a:rPr sz="1600" spc="-5" dirty="0">
                <a:latin typeface="Georgia"/>
                <a:cs typeface="Georgia"/>
              </a:rPr>
              <a:t>Using gentle rotation, push the  </a:t>
            </a:r>
            <a:r>
              <a:rPr sz="1600" spc="-10" dirty="0">
                <a:latin typeface="Georgia"/>
                <a:cs typeface="Georgia"/>
              </a:rPr>
              <a:t>swab </a:t>
            </a:r>
            <a:r>
              <a:rPr sz="1600" spc="-5" dirty="0">
                <a:latin typeface="Georgia"/>
                <a:cs typeface="Georgia"/>
              </a:rPr>
              <a:t>until resistance is</a:t>
            </a:r>
            <a:r>
              <a:rPr sz="1600" spc="60" dirty="0">
                <a:latin typeface="Georgia"/>
                <a:cs typeface="Georgia"/>
              </a:rPr>
              <a:t> </a:t>
            </a:r>
            <a:r>
              <a:rPr sz="1600" spc="-10" dirty="0">
                <a:latin typeface="Georgia"/>
                <a:cs typeface="Georgia"/>
              </a:rPr>
              <a:t>met</a:t>
            </a:r>
            <a:endParaRPr sz="1600" dirty="0">
              <a:latin typeface="Georgia"/>
              <a:cs typeface="Georgia"/>
            </a:endParaRPr>
          </a:p>
          <a:p>
            <a:pPr marL="698500" lvl="1" indent="-285115">
              <a:lnSpc>
                <a:spcPct val="100000"/>
              </a:lnSpc>
              <a:spcBef>
                <a:spcPts val="610"/>
              </a:spcBef>
              <a:buFont typeface="Arial"/>
              <a:buChar char="•"/>
              <a:tabLst>
                <a:tab pos="697865" algn="l"/>
                <a:tab pos="698500" algn="l"/>
              </a:tabLst>
            </a:pPr>
            <a:r>
              <a:rPr sz="1400" spc="-5" dirty="0">
                <a:latin typeface="Georgia"/>
                <a:cs typeface="Georgia"/>
              </a:rPr>
              <a:t>At the level </a:t>
            </a:r>
            <a:r>
              <a:rPr sz="1400" dirty="0">
                <a:latin typeface="Georgia"/>
                <a:cs typeface="Georgia"/>
              </a:rPr>
              <a:t>of the nasal</a:t>
            </a:r>
            <a:r>
              <a:rPr sz="1400" spc="-75" dirty="0">
                <a:latin typeface="Georgia"/>
                <a:cs typeface="Georgia"/>
              </a:rPr>
              <a:t> </a:t>
            </a:r>
            <a:r>
              <a:rPr sz="1400" spc="-5" dirty="0">
                <a:latin typeface="Georgia"/>
                <a:cs typeface="Georgia"/>
              </a:rPr>
              <a:t>turbinates</a:t>
            </a:r>
            <a:endParaRPr sz="1400" dirty="0">
              <a:latin typeface="Georgia"/>
              <a:cs typeface="Georgia"/>
            </a:endParaRPr>
          </a:p>
          <a:p>
            <a:pPr marL="698500" lvl="1" indent="-285115">
              <a:lnSpc>
                <a:spcPct val="100000"/>
              </a:lnSpc>
              <a:spcBef>
                <a:spcPts val="600"/>
              </a:spcBef>
              <a:buFont typeface="Arial"/>
              <a:buChar char="•"/>
              <a:tabLst>
                <a:tab pos="697865" algn="l"/>
                <a:tab pos="698500" algn="l"/>
              </a:tabLst>
            </a:pPr>
            <a:r>
              <a:rPr sz="1400" dirty="0">
                <a:latin typeface="Georgia"/>
                <a:cs typeface="Georgia"/>
              </a:rPr>
              <a:t>Less </a:t>
            </a:r>
            <a:r>
              <a:rPr sz="1400" spc="-5" dirty="0">
                <a:latin typeface="Georgia"/>
                <a:cs typeface="Georgia"/>
              </a:rPr>
              <a:t>than one </a:t>
            </a:r>
            <a:r>
              <a:rPr sz="1400" dirty="0">
                <a:latin typeface="Georgia"/>
                <a:cs typeface="Georgia"/>
              </a:rPr>
              <a:t>inch </a:t>
            </a:r>
            <a:r>
              <a:rPr sz="1400" spc="-5" dirty="0">
                <a:latin typeface="Georgia"/>
                <a:cs typeface="Georgia"/>
              </a:rPr>
              <a:t>into</a:t>
            </a:r>
            <a:r>
              <a:rPr sz="1400" spc="-55" dirty="0">
                <a:latin typeface="Georgia"/>
                <a:cs typeface="Georgia"/>
              </a:rPr>
              <a:t> </a:t>
            </a:r>
            <a:r>
              <a:rPr sz="1400" spc="-5" dirty="0">
                <a:latin typeface="Georgia"/>
                <a:cs typeface="Georgia"/>
              </a:rPr>
              <a:t>nostril</a:t>
            </a:r>
            <a:endParaRPr sz="1400" dirty="0">
              <a:latin typeface="Georgia"/>
              <a:cs typeface="Georgia"/>
            </a:endParaRPr>
          </a:p>
          <a:p>
            <a:pPr marL="354965" marR="353695" indent="-342900">
              <a:lnSpc>
                <a:spcPct val="100000"/>
              </a:lnSpc>
              <a:spcBef>
                <a:spcPts val="590"/>
              </a:spcBef>
              <a:buFont typeface="Arial"/>
              <a:buChar char="•"/>
              <a:tabLst>
                <a:tab pos="354965" algn="l"/>
                <a:tab pos="355600" algn="l"/>
              </a:tabLst>
            </a:pPr>
            <a:r>
              <a:rPr lang="en-US" sz="1600" dirty="0">
                <a:latin typeface="Georgia"/>
                <a:cs typeface="Georgia"/>
              </a:rPr>
              <a:t>Firmly sample the nasal wall by rotating the swab in a circular path against the nasal wall 5 times or more for a total of 15 seconds</a:t>
            </a:r>
            <a:endParaRPr sz="1600" dirty="0">
              <a:latin typeface="Georgia"/>
              <a:cs typeface="Georgia"/>
            </a:endParaRPr>
          </a:p>
          <a:p>
            <a:pPr marL="354965" indent="-342900">
              <a:lnSpc>
                <a:spcPct val="100000"/>
              </a:lnSpc>
              <a:spcBef>
                <a:spcPts val="600"/>
              </a:spcBef>
              <a:buFont typeface="Arial"/>
              <a:buChar char="•"/>
              <a:tabLst>
                <a:tab pos="354965" algn="l"/>
                <a:tab pos="355600" algn="l"/>
              </a:tabLst>
            </a:pPr>
            <a:r>
              <a:rPr sz="1600" spc="-5" dirty="0">
                <a:latin typeface="Georgia"/>
                <a:cs typeface="Georgia"/>
              </a:rPr>
              <a:t>Slowly </a:t>
            </a:r>
            <a:r>
              <a:rPr sz="1600" spc="-10" dirty="0">
                <a:latin typeface="Georgia"/>
                <a:cs typeface="Georgia"/>
              </a:rPr>
              <a:t>remove the</a:t>
            </a:r>
            <a:r>
              <a:rPr sz="1600" spc="85" dirty="0">
                <a:latin typeface="Georgia"/>
                <a:cs typeface="Georgia"/>
              </a:rPr>
              <a:t> </a:t>
            </a:r>
            <a:r>
              <a:rPr sz="1600" spc="-10" dirty="0">
                <a:latin typeface="Georgia"/>
                <a:cs typeface="Georgia"/>
              </a:rPr>
              <a:t>swab</a:t>
            </a:r>
            <a:endParaRPr sz="1600" dirty="0">
              <a:latin typeface="Georgia"/>
              <a:cs typeface="Georgia"/>
            </a:endParaRPr>
          </a:p>
          <a:p>
            <a:pPr marL="354965" marR="5080" indent="-342900">
              <a:lnSpc>
                <a:spcPct val="100000"/>
              </a:lnSpc>
              <a:spcBef>
                <a:spcPts val="600"/>
              </a:spcBef>
              <a:buFont typeface="Arial"/>
              <a:buChar char="•"/>
              <a:tabLst>
                <a:tab pos="354965" algn="l"/>
                <a:tab pos="355600" algn="l"/>
              </a:tabLst>
            </a:pPr>
            <a:r>
              <a:rPr sz="1600" spc="-5" dirty="0">
                <a:latin typeface="Georgia"/>
                <a:cs typeface="Georgia"/>
              </a:rPr>
              <a:t>Using the </a:t>
            </a:r>
            <a:r>
              <a:rPr sz="1600" spc="-10" dirty="0">
                <a:latin typeface="Georgia"/>
                <a:cs typeface="Georgia"/>
              </a:rPr>
              <a:t>same swab, repeat sample  </a:t>
            </a:r>
            <a:r>
              <a:rPr sz="1600" spc="-5" dirty="0">
                <a:latin typeface="Georgia"/>
                <a:cs typeface="Georgia"/>
              </a:rPr>
              <a:t>collection </a:t>
            </a:r>
            <a:r>
              <a:rPr sz="1600" dirty="0">
                <a:latin typeface="Georgia"/>
                <a:cs typeface="Georgia"/>
              </a:rPr>
              <a:t>in </a:t>
            </a:r>
            <a:r>
              <a:rPr sz="1600" spc="-10" dirty="0">
                <a:latin typeface="Georgia"/>
                <a:cs typeface="Georgia"/>
              </a:rPr>
              <a:t>the </a:t>
            </a:r>
            <a:r>
              <a:rPr sz="1600" spc="-5" dirty="0">
                <a:latin typeface="Georgia"/>
                <a:cs typeface="Georgia"/>
              </a:rPr>
              <a:t>other</a:t>
            </a:r>
            <a:r>
              <a:rPr sz="1600" spc="65" dirty="0">
                <a:latin typeface="Georgia"/>
                <a:cs typeface="Georgia"/>
              </a:rPr>
              <a:t> </a:t>
            </a:r>
            <a:r>
              <a:rPr sz="1600" spc="-5" dirty="0">
                <a:latin typeface="Georgia"/>
                <a:cs typeface="Georgia"/>
              </a:rPr>
              <a:t>nostril</a:t>
            </a:r>
            <a:endParaRPr sz="1600" dirty="0">
              <a:latin typeface="Georgia"/>
              <a:cs typeface="Georgia"/>
            </a:endParaRPr>
          </a:p>
        </p:txBody>
      </p:sp>
      <p:sp>
        <p:nvSpPr>
          <p:cNvPr id="4" name="object 4"/>
          <p:cNvSpPr txBox="1"/>
          <p:nvPr/>
        </p:nvSpPr>
        <p:spPr>
          <a:xfrm>
            <a:off x="1162272" y="1590516"/>
            <a:ext cx="74422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Georgia"/>
                <a:cs typeface="Georgia"/>
              </a:rPr>
              <a:t>Only </a:t>
            </a:r>
            <a:r>
              <a:rPr sz="1600" b="1" spc="-10" dirty="0">
                <a:latin typeface="Georgia"/>
                <a:cs typeface="Georgia"/>
              </a:rPr>
              <a:t>the swab provided </a:t>
            </a:r>
            <a:r>
              <a:rPr sz="1600" b="1" dirty="0">
                <a:latin typeface="Georgia"/>
                <a:cs typeface="Georgia"/>
              </a:rPr>
              <a:t>in </a:t>
            </a:r>
            <a:r>
              <a:rPr sz="1600" b="1" spc="-5" dirty="0">
                <a:latin typeface="Georgia"/>
                <a:cs typeface="Georgia"/>
              </a:rPr>
              <a:t>the kit </a:t>
            </a:r>
            <a:r>
              <a:rPr sz="1600" b="1" spc="-10" dirty="0">
                <a:latin typeface="Georgia"/>
                <a:cs typeface="Georgia"/>
              </a:rPr>
              <a:t>is </a:t>
            </a:r>
            <a:r>
              <a:rPr sz="1600" b="1" spc="-5" dirty="0">
                <a:latin typeface="Georgia"/>
                <a:cs typeface="Georgia"/>
              </a:rPr>
              <a:t>to </a:t>
            </a:r>
            <a:r>
              <a:rPr sz="1600" b="1" dirty="0">
                <a:latin typeface="Georgia"/>
                <a:cs typeface="Georgia"/>
              </a:rPr>
              <a:t>be </a:t>
            </a:r>
            <a:r>
              <a:rPr sz="1600" b="1" spc="-5" dirty="0">
                <a:latin typeface="Georgia"/>
                <a:cs typeface="Georgia"/>
              </a:rPr>
              <a:t>used for nasal swab</a:t>
            </a:r>
            <a:r>
              <a:rPr sz="1600" b="1" spc="320" dirty="0">
                <a:latin typeface="Georgia"/>
                <a:cs typeface="Georgia"/>
              </a:rPr>
              <a:t> </a:t>
            </a:r>
            <a:r>
              <a:rPr sz="1600" b="1" spc="-5" dirty="0">
                <a:latin typeface="Georgia"/>
                <a:cs typeface="Georgia"/>
              </a:rPr>
              <a:t>collection</a:t>
            </a:r>
            <a:endParaRPr sz="1600">
              <a:latin typeface="Georgia"/>
              <a:cs typeface="Georgia"/>
            </a:endParaRPr>
          </a:p>
        </p:txBody>
      </p:sp>
      <p:sp>
        <p:nvSpPr>
          <p:cNvPr id="5" name="object 5"/>
          <p:cNvSpPr/>
          <p:nvPr/>
        </p:nvSpPr>
        <p:spPr>
          <a:xfrm>
            <a:off x="4789932" y="2479548"/>
            <a:ext cx="4491228" cy="3123451"/>
          </a:xfrm>
          <a:prstGeom prst="rect">
            <a:avLst/>
          </a:prstGeom>
          <a:blipFill>
            <a:blip r:embed="rId3"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70685B6F-36DF-4093-A719-D5EF2A828C7C}"/>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7508" y="756958"/>
            <a:ext cx="48348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Specimen </a:t>
            </a:r>
            <a:r>
              <a:rPr sz="2800" spc="-10" dirty="0">
                <a:solidFill>
                  <a:srgbClr val="009CDD"/>
                </a:solidFill>
              </a:rPr>
              <a:t>Transport </a:t>
            </a:r>
            <a:r>
              <a:rPr sz="2800" spc="-5" dirty="0">
                <a:solidFill>
                  <a:srgbClr val="009CDD"/>
                </a:solidFill>
              </a:rPr>
              <a:t>&amp;</a:t>
            </a:r>
            <a:r>
              <a:rPr sz="2800" spc="35" dirty="0">
                <a:solidFill>
                  <a:srgbClr val="009CDD"/>
                </a:solidFill>
              </a:rPr>
              <a:t> </a:t>
            </a:r>
            <a:r>
              <a:rPr sz="2800" spc="-5" dirty="0">
                <a:solidFill>
                  <a:srgbClr val="009CDD"/>
                </a:solidFill>
              </a:rPr>
              <a:t>Storage</a:t>
            </a:r>
            <a:endParaRPr sz="2800"/>
          </a:p>
        </p:txBody>
      </p:sp>
      <p:sp>
        <p:nvSpPr>
          <p:cNvPr id="3" name="object 3"/>
          <p:cNvSpPr txBox="1"/>
          <p:nvPr/>
        </p:nvSpPr>
        <p:spPr>
          <a:xfrm>
            <a:off x="947462" y="1567738"/>
            <a:ext cx="7592059" cy="3743960"/>
          </a:xfrm>
          <a:prstGeom prst="rect">
            <a:avLst/>
          </a:prstGeom>
        </p:spPr>
        <p:txBody>
          <a:bodyPr vert="horz" wrap="square" lIns="0" tIns="12700" rIns="0" bIns="0" rtlCol="0">
            <a:spAutoFit/>
          </a:bodyPr>
          <a:lstStyle/>
          <a:p>
            <a:pPr marL="12700" marR="662305">
              <a:lnSpc>
                <a:spcPct val="100000"/>
              </a:lnSpc>
              <a:spcBef>
                <a:spcPts val="100"/>
              </a:spcBef>
            </a:pPr>
            <a:r>
              <a:rPr sz="1800" dirty="0">
                <a:latin typeface="Georgia"/>
                <a:cs typeface="Georgia"/>
              </a:rPr>
              <a:t>For best </a:t>
            </a:r>
            <a:r>
              <a:rPr sz="1800" spc="-5" dirty="0">
                <a:latin typeface="Georgia"/>
                <a:cs typeface="Georgia"/>
              </a:rPr>
              <a:t>performance, </a:t>
            </a:r>
            <a:r>
              <a:rPr sz="1800" dirty="0">
                <a:latin typeface="Georgia"/>
                <a:cs typeface="Georgia"/>
              </a:rPr>
              <a:t>direct nasal swabs should </a:t>
            </a:r>
            <a:r>
              <a:rPr sz="1800" spc="-5" dirty="0">
                <a:latin typeface="Georgia"/>
                <a:cs typeface="Georgia"/>
              </a:rPr>
              <a:t>be </a:t>
            </a:r>
            <a:r>
              <a:rPr sz="1800" dirty="0">
                <a:latin typeface="Georgia"/>
                <a:cs typeface="Georgia"/>
              </a:rPr>
              <a:t>tested </a:t>
            </a:r>
            <a:r>
              <a:rPr sz="1800" spc="5" dirty="0">
                <a:latin typeface="Georgia"/>
                <a:cs typeface="Georgia"/>
              </a:rPr>
              <a:t>as </a:t>
            </a:r>
            <a:r>
              <a:rPr sz="1800" spc="-5" dirty="0">
                <a:latin typeface="Georgia"/>
                <a:cs typeface="Georgia"/>
              </a:rPr>
              <a:t>soon as  possible </a:t>
            </a:r>
            <a:r>
              <a:rPr sz="1800" dirty="0">
                <a:latin typeface="Georgia"/>
                <a:cs typeface="Georgia"/>
              </a:rPr>
              <a:t>after</a:t>
            </a:r>
            <a:r>
              <a:rPr sz="1800" spc="-15" dirty="0">
                <a:latin typeface="Georgia"/>
                <a:cs typeface="Georgia"/>
              </a:rPr>
              <a:t> </a:t>
            </a:r>
            <a:r>
              <a:rPr sz="1800" spc="-5" dirty="0">
                <a:latin typeface="Georgia"/>
                <a:cs typeface="Georgia"/>
              </a:rPr>
              <a:t>collection.</a:t>
            </a:r>
            <a:endParaRPr sz="1800">
              <a:latin typeface="Georgia"/>
              <a:cs typeface="Georgia"/>
            </a:endParaRPr>
          </a:p>
          <a:p>
            <a:pPr>
              <a:lnSpc>
                <a:spcPct val="100000"/>
              </a:lnSpc>
              <a:spcBef>
                <a:spcPts val="50"/>
              </a:spcBef>
            </a:pPr>
            <a:endParaRPr sz="2700">
              <a:latin typeface="Georgia"/>
              <a:cs typeface="Georgia"/>
            </a:endParaRPr>
          </a:p>
          <a:p>
            <a:pPr marL="12700">
              <a:lnSpc>
                <a:spcPct val="100000"/>
              </a:lnSpc>
            </a:pPr>
            <a:r>
              <a:rPr sz="1800" b="1" dirty="0">
                <a:latin typeface="Georgia"/>
                <a:cs typeface="Georgia"/>
              </a:rPr>
              <a:t>If </a:t>
            </a:r>
            <a:r>
              <a:rPr sz="1800" b="1" spc="-5" dirty="0">
                <a:latin typeface="Georgia"/>
                <a:cs typeface="Georgia"/>
              </a:rPr>
              <a:t>immediate testing </a:t>
            </a:r>
            <a:r>
              <a:rPr sz="1800" b="1" spc="5" dirty="0">
                <a:latin typeface="Georgia"/>
                <a:cs typeface="Georgia"/>
              </a:rPr>
              <a:t>is </a:t>
            </a:r>
            <a:r>
              <a:rPr sz="1800" b="1" spc="-5" dirty="0">
                <a:latin typeface="Georgia"/>
                <a:cs typeface="Georgia"/>
              </a:rPr>
              <a:t>not</a:t>
            </a:r>
            <a:r>
              <a:rPr sz="1800" b="1" spc="-30" dirty="0">
                <a:latin typeface="Georgia"/>
                <a:cs typeface="Georgia"/>
              </a:rPr>
              <a:t> </a:t>
            </a:r>
            <a:r>
              <a:rPr sz="1800" b="1" dirty="0">
                <a:latin typeface="Georgia"/>
                <a:cs typeface="Georgia"/>
              </a:rPr>
              <a:t>possible:</a:t>
            </a:r>
            <a:endParaRPr sz="1800">
              <a:latin typeface="Georgia"/>
              <a:cs typeface="Georgia"/>
            </a:endParaRPr>
          </a:p>
          <a:p>
            <a:pPr marL="467995" indent="-285750">
              <a:lnSpc>
                <a:spcPct val="100000"/>
              </a:lnSpc>
              <a:spcBef>
                <a:spcPts val="600"/>
              </a:spcBef>
              <a:buFont typeface="Arial"/>
              <a:buChar char="•"/>
              <a:tabLst>
                <a:tab pos="467995" algn="l"/>
                <a:tab pos="468630" algn="l"/>
              </a:tabLst>
            </a:pPr>
            <a:r>
              <a:rPr sz="1800" b="1" spc="-5" dirty="0">
                <a:latin typeface="Georgia"/>
                <a:cs typeface="Georgia"/>
              </a:rPr>
              <a:t>Do not </a:t>
            </a:r>
            <a:r>
              <a:rPr sz="1800" b="1" dirty="0">
                <a:latin typeface="Georgia"/>
                <a:cs typeface="Georgia"/>
              </a:rPr>
              <a:t>return the </a:t>
            </a:r>
            <a:r>
              <a:rPr sz="1800" b="1" spc="-5" dirty="0">
                <a:latin typeface="Georgia"/>
                <a:cs typeface="Georgia"/>
              </a:rPr>
              <a:t>nasal swab </a:t>
            </a:r>
            <a:r>
              <a:rPr sz="1800" b="1" dirty="0">
                <a:latin typeface="Georgia"/>
                <a:cs typeface="Georgia"/>
              </a:rPr>
              <a:t>to the </a:t>
            </a:r>
            <a:r>
              <a:rPr sz="1800" b="1" spc="-10" dirty="0">
                <a:latin typeface="Georgia"/>
                <a:cs typeface="Georgia"/>
              </a:rPr>
              <a:t>original </a:t>
            </a:r>
            <a:r>
              <a:rPr sz="1800" b="1" spc="-5" dirty="0">
                <a:latin typeface="Georgia"/>
                <a:cs typeface="Georgia"/>
              </a:rPr>
              <a:t>paper</a:t>
            </a:r>
            <a:r>
              <a:rPr sz="1800" b="1" spc="70" dirty="0">
                <a:latin typeface="Georgia"/>
                <a:cs typeface="Georgia"/>
              </a:rPr>
              <a:t> </a:t>
            </a:r>
            <a:r>
              <a:rPr sz="1800" b="1" spc="-5" dirty="0">
                <a:latin typeface="Georgia"/>
                <a:cs typeface="Georgia"/>
              </a:rPr>
              <a:t>packaging</a:t>
            </a:r>
            <a:endParaRPr sz="1800">
              <a:latin typeface="Georgia"/>
              <a:cs typeface="Georgia"/>
            </a:endParaRPr>
          </a:p>
          <a:p>
            <a:pPr marL="467995" marR="43815" indent="-285115">
              <a:lnSpc>
                <a:spcPct val="100000"/>
              </a:lnSpc>
              <a:spcBef>
                <a:spcPts val="600"/>
              </a:spcBef>
              <a:buFont typeface="Arial"/>
              <a:buChar char="•"/>
              <a:tabLst>
                <a:tab pos="467995" algn="l"/>
                <a:tab pos="468630" algn="l"/>
              </a:tabLst>
            </a:pPr>
            <a:r>
              <a:rPr sz="1800" dirty="0">
                <a:latin typeface="Georgia"/>
                <a:cs typeface="Georgia"/>
              </a:rPr>
              <a:t>To </a:t>
            </a:r>
            <a:r>
              <a:rPr sz="1800" spc="-5" dirty="0">
                <a:latin typeface="Georgia"/>
                <a:cs typeface="Georgia"/>
              </a:rPr>
              <a:t>avoid contamination </a:t>
            </a:r>
            <a:r>
              <a:rPr sz="1800" dirty="0">
                <a:latin typeface="Georgia"/>
                <a:cs typeface="Georgia"/>
              </a:rPr>
              <a:t>and </a:t>
            </a:r>
            <a:r>
              <a:rPr sz="1800" spc="-5" dirty="0">
                <a:latin typeface="Georgia"/>
                <a:cs typeface="Georgia"/>
              </a:rPr>
              <a:t>preserve </a:t>
            </a:r>
            <a:r>
              <a:rPr sz="1800" dirty="0">
                <a:latin typeface="Georgia"/>
                <a:cs typeface="Georgia"/>
              </a:rPr>
              <a:t>sample </a:t>
            </a:r>
            <a:r>
              <a:rPr sz="1800" spc="-5" dirty="0">
                <a:latin typeface="Georgia"/>
                <a:cs typeface="Georgia"/>
              </a:rPr>
              <a:t>integrity, </a:t>
            </a:r>
            <a:r>
              <a:rPr sz="1800" dirty="0">
                <a:latin typeface="Georgia"/>
                <a:cs typeface="Georgia"/>
              </a:rPr>
              <a:t>place </a:t>
            </a:r>
            <a:r>
              <a:rPr sz="1800" spc="-5" dirty="0">
                <a:latin typeface="Georgia"/>
                <a:cs typeface="Georgia"/>
              </a:rPr>
              <a:t>the </a:t>
            </a:r>
            <a:r>
              <a:rPr sz="1800" dirty="0">
                <a:latin typeface="Georgia"/>
                <a:cs typeface="Georgia"/>
              </a:rPr>
              <a:t>nasal  swab </a:t>
            </a:r>
            <a:r>
              <a:rPr sz="1800" spc="-5" dirty="0">
                <a:latin typeface="Georgia"/>
                <a:cs typeface="Georgia"/>
              </a:rPr>
              <a:t>in </a:t>
            </a:r>
            <a:r>
              <a:rPr sz="1800" dirty="0">
                <a:latin typeface="Georgia"/>
                <a:cs typeface="Georgia"/>
              </a:rPr>
              <a:t>a clean, </a:t>
            </a:r>
            <a:r>
              <a:rPr sz="1800" spc="-5" dirty="0">
                <a:latin typeface="Georgia"/>
                <a:cs typeface="Georgia"/>
              </a:rPr>
              <a:t>unused, tightly </a:t>
            </a:r>
            <a:r>
              <a:rPr sz="1800" dirty="0">
                <a:latin typeface="Georgia"/>
                <a:cs typeface="Georgia"/>
              </a:rPr>
              <a:t>capped plastic </a:t>
            </a:r>
            <a:r>
              <a:rPr sz="1800" spc="-5" dirty="0">
                <a:latin typeface="Georgia"/>
                <a:cs typeface="Georgia"/>
              </a:rPr>
              <a:t>tube </a:t>
            </a:r>
            <a:r>
              <a:rPr sz="1800" dirty="0">
                <a:latin typeface="Georgia"/>
                <a:cs typeface="Georgia"/>
              </a:rPr>
              <a:t>&amp; label </a:t>
            </a:r>
            <a:r>
              <a:rPr sz="1800" spc="-5" dirty="0">
                <a:latin typeface="Georgia"/>
                <a:cs typeface="Georgia"/>
              </a:rPr>
              <a:t>with </a:t>
            </a:r>
            <a:r>
              <a:rPr sz="1800" dirty="0">
                <a:latin typeface="Georgia"/>
                <a:cs typeface="Georgia"/>
              </a:rPr>
              <a:t>the  patient</a:t>
            </a:r>
            <a:r>
              <a:rPr sz="1800" spc="-20" dirty="0">
                <a:latin typeface="Georgia"/>
                <a:cs typeface="Georgia"/>
              </a:rPr>
              <a:t> </a:t>
            </a:r>
            <a:r>
              <a:rPr sz="1800" dirty="0">
                <a:latin typeface="Georgia"/>
                <a:cs typeface="Georgia"/>
              </a:rPr>
              <a:t>information</a:t>
            </a:r>
            <a:endParaRPr sz="1800">
              <a:latin typeface="Georgia"/>
              <a:cs typeface="Georgia"/>
            </a:endParaRPr>
          </a:p>
          <a:p>
            <a:pPr marL="467995" marR="16510" indent="-285115">
              <a:lnSpc>
                <a:spcPct val="100000"/>
              </a:lnSpc>
              <a:spcBef>
                <a:spcPts val="600"/>
              </a:spcBef>
              <a:buFont typeface="Arial"/>
              <a:buChar char="•"/>
              <a:tabLst>
                <a:tab pos="467995" algn="l"/>
                <a:tab pos="468630" algn="l"/>
              </a:tabLst>
            </a:pPr>
            <a:r>
              <a:rPr sz="1800" spc="-5" dirty="0">
                <a:latin typeface="Georgia"/>
                <a:cs typeface="Georgia"/>
              </a:rPr>
              <a:t>The sample </a:t>
            </a:r>
            <a:r>
              <a:rPr sz="1800" spc="5" dirty="0">
                <a:latin typeface="Georgia"/>
                <a:cs typeface="Georgia"/>
              </a:rPr>
              <a:t>is </a:t>
            </a:r>
            <a:r>
              <a:rPr sz="1800" spc="-5" dirty="0">
                <a:latin typeface="Georgia"/>
                <a:cs typeface="Georgia"/>
              </a:rPr>
              <a:t>stable in the </a:t>
            </a:r>
            <a:r>
              <a:rPr sz="1800" dirty="0">
                <a:latin typeface="Georgia"/>
                <a:cs typeface="Georgia"/>
              </a:rPr>
              <a:t>plastic </a:t>
            </a:r>
            <a:r>
              <a:rPr sz="1800" spc="-5" dirty="0">
                <a:latin typeface="Georgia"/>
                <a:cs typeface="Georgia"/>
              </a:rPr>
              <a:t>tube at </a:t>
            </a:r>
            <a:r>
              <a:rPr sz="1800" dirty="0">
                <a:latin typeface="Georgia"/>
                <a:cs typeface="Georgia"/>
              </a:rPr>
              <a:t>room </a:t>
            </a:r>
            <a:r>
              <a:rPr sz="1800" spc="-5" dirty="0">
                <a:latin typeface="Georgia"/>
                <a:cs typeface="Georgia"/>
              </a:rPr>
              <a:t>temperature (15-30°C)  </a:t>
            </a:r>
            <a:r>
              <a:rPr sz="1800" dirty="0">
                <a:latin typeface="Georgia"/>
                <a:cs typeface="Georgia"/>
              </a:rPr>
              <a:t>for </a:t>
            </a:r>
            <a:r>
              <a:rPr sz="1800" spc="-5" dirty="0">
                <a:latin typeface="Georgia"/>
                <a:cs typeface="Georgia"/>
              </a:rPr>
              <a:t>up to one (1) hour prior to</a:t>
            </a:r>
            <a:r>
              <a:rPr sz="1800" spc="110" dirty="0">
                <a:latin typeface="Georgia"/>
                <a:cs typeface="Georgia"/>
              </a:rPr>
              <a:t> </a:t>
            </a:r>
            <a:r>
              <a:rPr sz="1800" dirty="0">
                <a:latin typeface="Georgia"/>
                <a:cs typeface="Georgia"/>
              </a:rPr>
              <a:t>testing</a:t>
            </a:r>
            <a:endParaRPr sz="1800">
              <a:latin typeface="Georgia"/>
              <a:cs typeface="Georgia"/>
            </a:endParaRPr>
          </a:p>
          <a:p>
            <a:pPr marL="467995" marR="231140" indent="-285115">
              <a:lnSpc>
                <a:spcPct val="100000"/>
              </a:lnSpc>
              <a:spcBef>
                <a:spcPts val="600"/>
              </a:spcBef>
              <a:buFont typeface="Arial"/>
              <a:buChar char="•"/>
              <a:tabLst>
                <a:tab pos="467995" algn="l"/>
                <a:tab pos="468630" algn="l"/>
              </a:tabLst>
            </a:pPr>
            <a:r>
              <a:rPr sz="1800" dirty="0">
                <a:latin typeface="Georgia"/>
                <a:cs typeface="Georgia"/>
              </a:rPr>
              <a:t>If greater than </a:t>
            </a:r>
            <a:r>
              <a:rPr sz="1800" spc="-5" dirty="0">
                <a:latin typeface="Georgia"/>
                <a:cs typeface="Georgia"/>
              </a:rPr>
              <a:t>one (1) hour delay occurs, dispose </a:t>
            </a:r>
            <a:r>
              <a:rPr sz="1800" dirty="0">
                <a:latin typeface="Georgia"/>
                <a:cs typeface="Georgia"/>
              </a:rPr>
              <a:t>of sample &amp; </a:t>
            </a:r>
            <a:r>
              <a:rPr sz="1800" spc="-5" dirty="0">
                <a:latin typeface="Georgia"/>
                <a:cs typeface="Georgia"/>
              </a:rPr>
              <a:t>collect  </a:t>
            </a:r>
            <a:r>
              <a:rPr sz="1800" dirty="0">
                <a:latin typeface="Georgia"/>
                <a:cs typeface="Georgia"/>
              </a:rPr>
              <a:t>new</a:t>
            </a:r>
            <a:r>
              <a:rPr sz="1800" spc="-25" dirty="0">
                <a:latin typeface="Georgia"/>
                <a:cs typeface="Georgia"/>
              </a:rPr>
              <a:t> </a:t>
            </a:r>
            <a:r>
              <a:rPr sz="1800" spc="-5" dirty="0">
                <a:latin typeface="Georgia"/>
                <a:cs typeface="Georgia"/>
              </a:rPr>
              <a:t>sample</a:t>
            </a:r>
            <a:endParaRPr sz="1800">
              <a:latin typeface="Georgia"/>
              <a:cs typeface="Georgia"/>
            </a:endParaRPr>
          </a:p>
        </p:txBody>
      </p:sp>
      <p:sp>
        <p:nvSpPr>
          <p:cNvPr id="4" name="object 4"/>
          <p:cNvSpPr/>
          <p:nvPr/>
        </p:nvSpPr>
        <p:spPr>
          <a:xfrm>
            <a:off x="3537203" y="5885688"/>
            <a:ext cx="3294888" cy="457200"/>
          </a:xfrm>
          <a:prstGeom prst="rect">
            <a:avLst/>
          </a:prstGeom>
          <a:blipFill>
            <a:blip r:embed="rId3" cstate="print"/>
            <a:stretch>
              <a:fillRect/>
            </a:stretch>
          </a:blipFill>
        </p:spPr>
        <p:txBody>
          <a:bodyPr wrap="square" lIns="0" tIns="0" rIns="0" bIns="0" rtlCol="0"/>
          <a:lstStyle/>
          <a:p>
            <a:endParaRPr/>
          </a:p>
        </p:txBody>
      </p:sp>
      <p:sp>
        <p:nvSpPr>
          <p:cNvPr id="5" name="Slide Number Placeholder 4">
            <a:extLst>
              <a:ext uri="{FF2B5EF4-FFF2-40B4-BE49-F238E27FC236}">
                <a16:creationId xmlns:a16="http://schemas.microsoft.com/office/drawing/2014/main" id="{A33444BE-FC85-4678-890E-858A8BD2AAF5}"/>
              </a:ext>
            </a:extLst>
          </p:cNvPr>
          <p:cNvSpPr>
            <a:spLocks noGrp="1"/>
          </p:cNvSpPr>
          <p:nvPr>
            <p:ph type="sldNum" sz="quarter" idx="7"/>
          </p:nvPr>
        </p:nvSpPr>
        <p:spPr/>
        <p:txBody>
          <a:bodyPr/>
          <a:lstStyle/>
          <a:p>
            <a:fld id="{B6F15528-21DE-4FAA-801E-634DDDAF4B2B}"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895" y="756958"/>
            <a:ext cx="48348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Specimen </a:t>
            </a:r>
            <a:r>
              <a:rPr sz="2800" spc="-10" dirty="0">
                <a:solidFill>
                  <a:srgbClr val="009CDD"/>
                </a:solidFill>
              </a:rPr>
              <a:t>Transport </a:t>
            </a:r>
            <a:r>
              <a:rPr sz="2800" spc="-5" dirty="0">
                <a:solidFill>
                  <a:srgbClr val="009CDD"/>
                </a:solidFill>
              </a:rPr>
              <a:t>&amp;</a:t>
            </a:r>
            <a:r>
              <a:rPr sz="2800" spc="35" dirty="0">
                <a:solidFill>
                  <a:srgbClr val="009CDD"/>
                </a:solidFill>
              </a:rPr>
              <a:t> </a:t>
            </a:r>
            <a:r>
              <a:rPr sz="2800" spc="-5" dirty="0">
                <a:solidFill>
                  <a:srgbClr val="009CDD"/>
                </a:solidFill>
              </a:rPr>
              <a:t>Storage</a:t>
            </a:r>
            <a:endParaRPr sz="2800"/>
          </a:p>
        </p:txBody>
      </p:sp>
      <p:sp>
        <p:nvSpPr>
          <p:cNvPr id="3" name="object 3"/>
          <p:cNvSpPr/>
          <p:nvPr/>
        </p:nvSpPr>
        <p:spPr>
          <a:xfrm>
            <a:off x="1633457" y="1570970"/>
            <a:ext cx="6946662" cy="5200161"/>
          </a:xfrm>
          <a:prstGeom prst="rect">
            <a:avLst/>
          </a:prstGeom>
          <a:blipFill>
            <a:blip r:embed="rId3" cstate="print"/>
            <a:stretch>
              <a:fillRect/>
            </a:stretch>
          </a:blipFill>
        </p:spPr>
        <p:txBody>
          <a:bodyPr wrap="square" lIns="0" tIns="0" rIns="0" bIns="0" rtlCol="0"/>
          <a:lstStyle/>
          <a:p>
            <a:endParaRPr/>
          </a:p>
        </p:txBody>
      </p:sp>
      <p:sp>
        <p:nvSpPr>
          <p:cNvPr id="4" name="Slide Number Placeholder 3">
            <a:extLst>
              <a:ext uri="{FF2B5EF4-FFF2-40B4-BE49-F238E27FC236}">
                <a16:creationId xmlns:a16="http://schemas.microsoft.com/office/drawing/2014/main" id="{77D5AE48-0C85-4F7D-9CC1-EA76A04EE4EF}"/>
              </a:ext>
            </a:extLst>
          </p:cNvPr>
          <p:cNvSpPr>
            <a:spLocks noGrp="1"/>
          </p:cNvSpPr>
          <p:nvPr>
            <p:ph type="sldNum" sz="quarter" idx="7"/>
          </p:nvPr>
        </p:nvSpPr>
        <p:spPr/>
        <p:txBody>
          <a:bodyPr/>
          <a:lstStyle/>
          <a:p>
            <a:fld id="{B6F15528-21DE-4FAA-801E-634DDDAF4B2B}"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8AC5D45-96E2-41EF-A104-4CC5E9A16712}"/>
              </a:ext>
            </a:extLst>
          </p:cNvPr>
          <p:cNvSpPr>
            <a:spLocks noChangeArrowheads="1"/>
          </p:cNvSpPr>
          <p:nvPr/>
        </p:nvSpPr>
        <p:spPr bwMode="auto">
          <a:xfrm>
            <a:off x="553212" y="1420803"/>
            <a:ext cx="8995989" cy="528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pPr defTabSz="1005840" eaLnBrk="0" fontAlgn="base" hangingPunct="0">
              <a:spcBef>
                <a:spcPct val="0"/>
              </a:spcBef>
              <a:spcAft>
                <a:spcPct val="0"/>
              </a:spcAft>
            </a:pPr>
            <a:r>
              <a:rPr lang="en-US" altLang="en-US" sz="1980" dirty="0">
                <a:solidFill>
                  <a:srgbClr val="000000"/>
                </a:solidFill>
                <a:latin typeface="Arial" panose="020B0604020202020204" pitchFamily="34" charset="0"/>
              </a:rPr>
              <a:t>  </a:t>
            </a:r>
            <a:r>
              <a:rPr lang="en-US" altLang="en-US" sz="14850" dirty="0">
                <a:solidFill>
                  <a:srgbClr val="000000"/>
                </a:solidFill>
                <a:latin typeface="Arial" panose="020B0604020202020204" pitchFamily="34" charset="0"/>
              </a:rPr>
              <a:t>        </a:t>
            </a:r>
          </a:p>
          <a:p>
            <a:pPr defTabSz="1005840" eaLnBrk="0" fontAlgn="base" hangingPunct="0">
              <a:spcBef>
                <a:spcPct val="0"/>
              </a:spcBef>
              <a:spcAft>
                <a:spcPct val="0"/>
              </a:spcAft>
            </a:pPr>
            <a:endParaRPr lang="en-US" altLang="en-US" sz="14850" dirty="0">
              <a:solidFill>
                <a:srgbClr val="000000"/>
              </a:solidFill>
              <a:latin typeface="Arial" panose="020B0604020202020204" pitchFamily="34" charset="0"/>
            </a:endParaRPr>
          </a:p>
          <a:p>
            <a:pPr defTabSz="1005840" eaLnBrk="0" fontAlgn="base" hangingPunct="0">
              <a:spcBef>
                <a:spcPct val="0"/>
              </a:spcBef>
              <a:spcAft>
                <a:spcPct val="0"/>
              </a:spcAft>
            </a:pPr>
            <a:endParaRPr lang="en-US" altLang="en-US" sz="1980" dirty="0">
              <a:solidFill>
                <a:srgbClr val="000000"/>
              </a:solidFill>
              <a:latin typeface="Arial" panose="020B0604020202020204" pitchFamily="34" charset="0"/>
            </a:endParaRPr>
          </a:p>
          <a:p>
            <a:pPr defTabSz="1005840" eaLnBrk="0" fontAlgn="base" hangingPunct="0">
              <a:spcBef>
                <a:spcPct val="0"/>
              </a:spcBef>
              <a:spcAft>
                <a:spcPct val="0"/>
              </a:spcAft>
            </a:pPr>
            <a:r>
              <a:rPr lang="en-US" altLang="en-US" sz="1980" dirty="0">
                <a:solidFill>
                  <a:srgbClr val="000000"/>
                </a:solidFill>
                <a:latin typeface="Arial" panose="020B0604020202020204" pitchFamily="34" charset="0"/>
                <a:hlinkClick r:id="rId3"/>
              </a:rPr>
              <a:t>BinaxNOW Covid19 Antigen Test Demonstration Video - (R10) EN/US - Abbott</a:t>
            </a:r>
            <a:endParaRPr lang="en-US" altLang="en-US" sz="1980" dirty="0">
              <a:solidFill>
                <a:srgbClr val="000000"/>
              </a:solidFill>
              <a:latin typeface="Arial" panose="020B0604020202020204" pitchFamily="34" charset="0"/>
            </a:endParaRPr>
          </a:p>
        </p:txBody>
      </p:sp>
      <p:pic>
        <p:nvPicPr>
          <p:cNvPr id="2050" name="Picture 2">
            <a:hlinkClick r:id="rId3"/>
            <a:extLst>
              <a:ext uri="{FF2B5EF4-FFF2-40B4-BE49-F238E27FC236}">
                <a16:creationId xmlns:a16="http://schemas.microsoft.com/office/drawing/2014/main" id="{5598A09C-EB57-4373-84D3-2BBAEC99A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350" y="1685222"/>
            <a:ext cx="7825700" cy="4401957"/>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4A54EA5F-2AB0-4809-BC0E-B9C073F664BF}"/>
              </a:ext>
            </a:extLst>
          </p:cNvPr>
          <p:cNvSpPr txBox="1">
            <a:spLocks noGrp="1"/>
          </p:cNvSpPr>
          <p:nvPr>
            <p:ph type="title"/>
          </p:nvPr>
        </p:nvSpPr>
        <p:spPr>
          <a:xfrm>
            <a:off x="553212" y="648584"/>
            <a:ext cx="9053513" cy="1036637"/>
          </a:xfrm>
          <a:prstGeom prst="rect">
            <a:avLst/>
          </a:prstGeom>
        </p:spPr>
        <p:txBody>
          <a:bodyPr vert="horz" wrap="square" lIns="0" tIns="12700" rIns="0" bIns="0" rtlCol="0">
            <a:spAutoFit/>
          </a:bodyPr>
          <a:lstStyle/>
          <a:p>
            <a:pPr marL="38100">
              <a:lnSpc>
                <a:spcPct val="100000"/>
              </a:lnSpc>
              <a:spcBef>
                <a:spcPts val="100"/>
              </a:spcBef>
            </a:pPr>
            <a:r>
              <a:rPr sz="2600" dirty="0">
                <a:solidFill>
                  <a:srgbClr val="009CDD"/>
                </a:solidFill>
              </a:rPr>
              <a:t>BinaxNOW</a:t>
            </a:r>
            <a:r>
              <a:rPr sz="2550" baseline="26143" dirty="0">
                <a:solidFill>
                  <a:srgbClr val="009CDD"/>
                </a:solidFill>
              </a:rPr>
              <a:t>™ </a:t>
            </a:r>
            <a:r>
              <a:rPr sz="2600" dirty="0">
                <a:solidFill>
                  <a:srgbClr val="009CDD"/>
                </a:solidFill>
              </a:rPr>
              <a:t>COVID-19 </a:t>
            </a:r>
            <a:r>
              <a:rPr sz="2600" spc="-5" dirty="0">
                <a:solidFill>
                  <a:srgbClr val="009CDD"/>
                </a:solidFill>
              </a:rPr>
              <a:t>Ag Card </a:t>
            </a:r>
            <a:r>
              <a:rPr sz="2600" dirty="0">
                <a:solidFill>
                  <a:srgbClr val="009CDD"/>
                </a:solidFill>
              </a:rPr>
              <a:t>Demonstration</a:t>
            </a:r>
            <a:r>
              <a:rPr sz="2600" spc="-250" dirty="0">
                <a:solidFill>
                  <a:srgbClr val="009CDD"/>
                </a:solidFill>
              </a:rPr>
              <a:t> </a:t>
            </a:r>
            <a:r>
              <a:rPr sz="2600" dirty="0">
                <a:solidFill>
                  <a:srgbClr val="009CDD"/>
                </a:solidFill>
              </a:rPr>
              <a:t>Video</a:t>
            </a:r>
            <a:endParaRPr sz="2600" dirty="0"/>
          </a:p>
        </p:txBody>
      </p:sp>
    </p:spTree>
    <p:extLst>
      <p:ext uri="{BB962C8B-B14F-4D97-AF65-F5344CB8AC3E}">
        <p14:creationId xmlns:p14="http://schemas.microsoft.com/office/powerpoint/2010/main" val="235513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20851" y="6813803"/>
            <a:ext cx="2891155" cy="365760"/>
          </a:xfrm>
          <a:custGeom>
            <a:avLst/>
            <a:gdLst/>
            <a:ahLst/>
            <a:cxnLst/>
            <a:rect l="l" t="t" r="r" b="b"/>
            <a:pathLst>
              <a:path w="2891154" h="365759">
                <a:moveTo>
                  <a:pt x="2891028" y="365760"/>
                </a:moveTo>
                <a:lnTo>
                  <a:pt x="0" y="365760"/>
                </a:lnTo>
                <a:lnTo>
                  <a:pt x="0" y="0"/>
                </a:lnTo>
                <a:lnTo>
                  <a:pt x="2891028" y="0"/>
                </a:lnTo>
                <a:lnTo>
                  <a:pt x="2891028"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705669" y="839260"/>
            <a:ext cx="8517890" cy="422275"/>
          </a:xfrm>
          <a:prstGeom prst="rect">
            <a:avLst/>
          </a:prstGeom>
        </p:spPr>
        <p:txBody>
          <a:bodyPr vert="horz" wrap="square" lIns="0" tIns="12700" rIns="0" bIns="0" rtlCol="0">
            <a:spAutoFit/>
          </a:bodyPr>
          <a:lstStyle/>
          <a:p>
            <a:pPr marL="38100">
              <a:lnSpc>
                <a:spcPct val="100000"/>
              </a:lnSpc>
              <a:spcBef>
                <a:spcPts val="100"/>
              </a:spcBef>
            </a:pPr>
            <a:r>
              <a:rPr sz="2600" dirty="0">
                <a:solidFill>
                  <a:srgbClr val="00AFEF"/>
                </a:solidFill>
              </a:rPr>
              <a:t>BinaxNOW</a:t>
            </a:r>
            <a:r>
              <a:rPr sz="2550" baseline="26143" dirty="0">
                <a:solidFill>
                  <a:srgbClr val="00AFEF"/>
                </a:solidFill>
              </a:rPr>
              <a:t>™ </a:t>
            </a:r>
            <a:r>
              <a:rPr sz="2600" dirty="0">
                <a:solidFill>
                  <a:srgbClr val="00AFEF"/>
                </a:solidFill>
              </a:rPr>
              <a:t>COVID-19 </a:t>
            </a:r>
            <a:r>
              <a:rPr sz="2600" spc="-5" dirty="0">
                <a:solidFill>
                  <a:srgbClr val="00AFEF"/>
                </a:solidFill>
              </a:rPr>
              <a:t>Ag Card </a:t>
            </a:r>
            <a:r>
              <a:rPr sz="2600" spc="-5" dirty="0">
                <a:solidFill>
                  <a:srgbClr val="009CDD"/>
                </a:solidFill>
              </a:rPr>
              <a:t>Test </a:t>
            </a:r>
            <a:r>
              <a:rPr sz="2600" dirty="0">
                <a:solidFill>
                  <a:srgbClr val="009CDD"/>
                </a:solidFill>
              </a:rPr>
              <a:t>Procedure</a:t>
            </a:r>
            <a:r>
              <a:rPr sz="2600" spc="-240" dirty="0">
                <a:solidFill>
                  <a:srgbClr val="009CDD"/>
                </a:solidFill>
              </a:rPr>
              <a:t> </a:t>
            </a:r>
            <a:r>
              <a:rPr sz="2600" dirty="0">
                <a:solidFill>
                  <a:srgbClr val="009CDD"/>
                </a:solidFill>
              </a:rPr>
              <a:t>Overview</a:t>
            </a:r>
            <a:endParaRPr sz="2600"/>
          </a:p>
        </p:txBody>
      </p:sp>
      <p:sp>
        <p:nvSpPr>
          <p:cNvPr id="5" name="object 5"/>
          <p:cNvSpPr/>
          <p:nvPr/>
        </p:nvSpPr>
        <p:spPr>
          <a:xfrm>
            <a:off x="1055477" y="2397717"/>
            <a:ext cx="8114396" cy="3525904"/>
          </a:xfrm>
          <a:prstGeom prst="rect">
            <a:avLst/>
          </a:prstGeom>
          <a:blipFill>
            <a:blip r:embed="rId3"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41D03C11-2033-4F33-A365-AFB5E51DBAEF}"/>
              </a:ext>
            </a:extLst>
          </p:cNvPr>
          <p:cNvSpPr>
            <a:spLocks noGrp="1"/>
          </p:cNvSpPr>
          <p:nvPr>
            <p:ph type="sldNum" sz="quarter" idx="7"/>
          </p:nvPr>
        </p:nvSpPr>
        <p:spPr/>
        <p:txBody>
          <a:bodyPr/>
          <a:lstStyle/>
          <a:p>
            <a:fld id="{B6F15528-21DE-4FAA-801E-634DDDAF4B2B}"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3495" y="801171"/>
            <a:ext cx="6706870" cy="452120"/>
          </a:xfrm>
          <a:prstGeom prst="rect">
            <a:avLst/>
          </a:prstGeom>
        </p:spPr>
        <p:txBody>
          <a:bodyPr vert="horz" wrap="square" lIns="0" tIns="12065" rIns="0" bIns="0" rtlCol="0">
            <a:spAutoFit/>
          </a:bodyPr>
          <a:lstStyle/>
          <a:p>
            <a:pPr marL="38100">
              <a:lnSpc>
                <a:spcPct val="100000"/>
              </a:lnSpc>
              <a:spcBef>
                <a:spcPts val="95"/>
              </a:spcBef>
            </a:pPr>
            <a:r>
              <a:rPr sz="2800" spc="-5" dirty="0">
                <a:solidFill>
                  <a:srgbClr val="00AFEF"/>
                </a:solidFill>
              </a:rPr>
              <a:t>BinaxNOW</a:t>
            </a:r>
            <a:r>
              <a:rPr sz="2775" spc="-7" baseline="25525" dirty="0">
                <a:solidFill>
                  <a:srgbClr val="00AFEF"/>
                </a:solidFill>
              </a:rPr>
              <a:t>™ </a:t>
            </a:r>
            <a:r>
              <a:rPr sz="2800" spc="-5" dirty="0">
                <a:solidFill>
                  <a:srgbClr val="00AFEF"/>
                </a:solidFill>
              </a:rPr>
              <a:t>COVID-19 Ag Card</a:t>
            </a:r>
            <a:r>
              <a:rPr sz="2800" spc="-185" dirty="0">
                <a:solidFill>
                  <a:srgbClr val="00AFEF"/>
                </a:solidFill>
              </a:rPr>
              <a:t> </a:t>
            </a:r>
            <a:r>
              <a:rPr sz="2800" spc="-5" dirty="0">
                <a:solidFill>
                  <a:srgbClr val="00AFEF"/>
                </a:solidFill>
              </a:rPr>
              <a:t>Overview</a:t>
            </a:r>
            <a:endParaRPr sz="2800"/>
          </a:p>
        </p:txBody>
      </p:sp>
      <p:sp>
        <p:nvSpPr>
          <p:cNvPr id="3" name="object 3"/>
          <p:cNvSpPr/>
          <p:nvPr/>
        </p:nvSpPr>
        <p:spPr>
          <a:xfrm>
            <a:off x="4346916" y="2255987"/>
            <a:ext cx="4191269" cy="266159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698781" y="5167398"/>
            <a:ext cx="12655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Exterior</a:t>
            </a:r>
            <a:r>
              <a:rPr sz="1800" spc="-55" dirty="0">
                <a:latin typeface="Calibri"/>
                <a:cs typeface="Calibri"/>
              </a:rPr>
              <a:t> </a:t>
            </a:r>
            <a:r>
              <a:rPr sz="1800" spc="-5" dirty="0">
                <a:latin typeface="Calibri"/>
                <a:cs typeface="Calibri"/>
              </a:rPr>
              <a:t>View</a:t>
            </a:r>
            <a:endParaRPr sz="1800">
              <a:latin typeface="Calibri"/>
              <a:cs typeface="Calibri"/>
            </a:endParaRPr>
          </a:p>
        </p:txBody>
      </p:sp>
      <p:sp>
        <p:nvSpPr>
          <p:cNvPr id="5" name="object 5"/>
          <p:cNvSpPr txBox="1"/>
          <p:nvPr/>
        </p:nvSpPr>
        <p:spPr>
          <a:xfrm>
            <a:off x="5847057" y="5254239"/>
            <a:ext cx="12312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Interior</a:t>
            </a:r>
            <a:r>
              <a:rPr sz="1800" spc="-55" dirty="0">
                <a:latin typeface="Calibri"/>
                <a:cs typeface="Calibri"/>
              </a:rPr>
              <a:t> </a:t>
            </a:r>
            <a:r>
              <a:rPr sz="1800" spc="-5" dirty="0">
                <a:latin typeface="Calibri"/>
                <a:cs typeface="Calibri"/>
              </a:rPr>
              <a:t>View</a:t>
            </a:r>
            <a:endParaRPr sz="1800">
              <a:latin typeface="Calibri"/>
              <a:cs typeface="Calibri"/>
            </a:endParaRPr>
          </a:p>
        </p:txBody>
      </p:sp>
      <p:sp>
        <p:nvSpPr>
          <p:cNvPr id="6" name="object 6"/>
          <p:cNvSpPr/>
          <p:nvPr/>
        </p:nvSpPr>
        <p:spPr>
          <a:xfrm>
            <a:off x="457200" y="1412748"/>
            <a:ext cx="4090416" cy="4364735"/>
          </a:xfrm>
          <a:prstGeom prst="rect">
            <a:avLst/>
          </a:prstGeom>
          <a:blipFill>
            <a:blip r:embed="rId4" cstate="print"/>
            <a:stretch>
              <a:fillRect/>
            </a:stretch>
          </a:blipFill>
        </p:spPr>
        <p:txBody>
          <a:bodyPr wrap="square" lIns="0" tIns="0" rIns="0" bIns="0" rtlCol="0"/>
          <a:lstStyle/>
          <a:p>
            <a:endParaRPr/>
          </a:p>
        </p:txBody>
      </p:sp>
      <p:sp>
        <p:nvSpPr>
          <p:cNvPr id="7" name="Slide Number Placeholder 6">
            <a:extLst>
              <a:ext uri="{FF2B5EF4-FFF2-40B4-BE49-F238E27FC236}">
                <a16:creationId xmlns:a16="http://schemas.microsoft.com/office/drawing/2014/main" id="{C4693480-0BBF-4933-BC75-C704D0FF4562}"/>
              </a:ext>
            </a:extLst>
          </p:cNvPr>
          <p:cNvSpPr>
            <a:spLocks noGrp="1"/>
          </p:cNvSpPr>
          <p:nvPr>
            <p:ph type="sldNum" sz="quarter" idx="7"/>
          </p:nvPr>
        </p:nvSpPr>
        <p:spPr/>
        <p:txBody>
          <a:bodyPr/>
          <a:lstStyle/>
          <a:p>
            <a:fld id="{B6F15528-21DE-4FAA-801E-634DDDAF4B2B}"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2050" y="759974"/>
            <a:ext cx="7329170" cy="779145"/>
          </a:xfrm>
          <a:prstGeom prst="rect">
            <a:avLst/>
          </a:prstGeom>
        </p:spPr>
        <p:txBody>
          <a:bodyPr vert="horz" wrap="square" lIns="0" tIns="12700" rIns="0" bIns="0" rtlCol="0">
            <a:spAutoFit/>
          </a:bodyPr>
          <a:lstStyle/>
          <a:p>
            <a:pPr marL="38100">
              <a:lnSpc>
                <a:spcPts val="2965"/>
              </a:lnSpc>
              <a:spcBef>
                <a:spcPts val="100"/>
              </a:spcBef>
            </a:pPr>
            <a:r>
              <a:rPr sz="2600" dirty="0">
                <a:solidFill>
                  <a:srgbClr val="004F70"/>
                </a:solidFill>
              </a:rPr>
              <a:t>BinaxNOW</a:t>
            </a:r>
            <a:r>
              <a:rPr sz="2550" baseline="26143" dirty="0">
                <a:solidFill>
                  <a:srgbClr val="004F70"/>
                </a:solidFill>
              </a:rPr>
              <a:t>™ </a:t>
            </a:r>
            <a:r>
              <a:rPr sz="2600" dirty="0">
                <a:solidFill>
                  <a:srgbClr val="004F70"/>
                </a:solidFill>
              </a:rPr>
              <a:t>COVID-19 </a:t>
            </a:r>
            <a:r>
              <a:rPr sz="2600" spc="-5" dirty="0">
                <a:solidFill>
                  <a:srgbClr val="004F70"/>
                </a:solidFill>
              </a:rPr>
              <a:t>Ag Card </a:t>
            </a:r>
            <a:r>
              <a:rPr sz="2600" dirty="0">
                <a:solidFill>
                  <a:srgbClr val="004F70"/>
                </a:solidFill>
              </a:rPr>
              <a:t>&amp; NAVICA</a:t>
            </a:r>
            <a:r>
              <a:rPr sz="2550" baseline="26143" dirty="0">
                <a:solidFill>
                  <a:srgbClr val="004F70"/>
                </a:solidFill>
              </a:rPr>
              <a:t>™</a:t>
            </a:r>
            <a:r>
              <a:rPr sz="2550" spc="22" baseline="26143" dirty="0">
                <a:solidFill>
                  <a:srgbClr val="004F70"/>
                </a:solidFill>
              </a:rPr>
              <a:t> </a:t>
            </a:r>
            <a:r>
              <a:rPr sz="2600" spc="-5" dirty="0">
                <a:solidFill>
                  <a:srgbClr val="004F70"/>
                </a:solidFill>
              </a:rPr>
              <a:t>App</a:t>
            </a:r>
            <a:endParaRPr sz="2600"/>
          </a:p>
          <a:p>
            <a:pPr marL="38100">
              <a:lnSpc>
                <a:spcPts val="2965"/>
              </a:lnSpc>
            </a:pPr>
            <a:r>
              <a:rPr sz="2600" i="1" dirty="0">
                <a:solidFill>
                  <a:srgbClr val="009CDD"/>
                </a:solidFill>
                <a:latin typeface="Georgia"/>
                <a:cs typeface="Georgia"/>
              </a:rPr>
              <a:t>Training</a:t>
            </a:r>
            <a:r>
              <a:rPr sz="2600" i="1" spc="-15" dirty="0">
                <a:solidFill>
                  <a:srgbClr val="009CDD"/>
                </a:solidFill>
                <a:latin typeface="Georgia"/>
                <a:cs typeface="Georgia"/>
              </a:rPr>
              <a:t> </a:t>
            </a:r>
            <a:r>
              <a:rPr sz="2600" i="1" dirty="0">
                <a:solidFill>
                  <a:srgbClr val="009CDD"/>
                </a:solidFill>
                <a:latin typeface="Georgia"/>
                <a:cs typeface="Georgia"/>
              </a:rPr>
              <a:t>Agenda</a:t>
            </a:r>
            <a:endParaRPr sz="2600">
              <a:latin typeface="Georgia"/>
              <a:cs typeface="Georgia"/>
            </a:endParaRPr>
          </a:p>
        </p:txBody>
      </p:sp>
      <p:sp>
        <p:nvSpPr>
          <p:cNvPr id="4" name="object 4"/>
          <p:cNvSpPr txBox="1"/>
          <p:nvPr/>
        </p:nvSpPr>
        <p:spPr>
          <a:xfrm>
            <a:off x="1077468" y="1908048"/>
            <a:ext cx="559435" cy="478790"/>
          </a:xfrm>
          <a:prstGeom prst="rect">
            <a:avLst/>
          </a:prstGeom>
          <a:solidFill>
            <a:srgbClr val="7E7E7E"/>
          </a:solidFill>
        </p:spPr>
        <p:txBody>
          <a:bodyPr vert="horz" wrap="square" lIns="0" tIns="93980" rIns="0" bIns="0" rtlCol="0">
            <a:spAutoFit/>
          </a:bodyPr>
          <a:lstStyle/>
          <a:p>
            <a:pPr algn="ctr">
              <a:lnSpc>
                <a:spcPct val="100000"/>
              </a:lnSpc>
              <a:spcBef>
                <a:spcPts val="740"/>
              </a:spcBef>
            </a:pPr>
            <a:r>
              <a:rPr sz="1800" dirty="0">
                <a:solidFill>
                  <a:srgbClr val="FFFFFF"/>
                </a:solidFill>
                <a:latin typeface="Georgia"/>
                <a:cs typeface="Georgia"/>
              </a:rPr>
              <a:t>1</a:t>
            </a:r>
            <a:endParaRPr sz="1800">
              <a:latin typeface="Georgia"/>
              <a:cs typeface="Georgia"/>
            </a:endParaRPr>
          </a:p>
        </p:txBody>
      </p:sp>
      <p:sp>
        <p:nvSpPr>
          <p:cNvPr id="5" name="object 5"/>
          <p:cNvSpPr txBox="1"/>
          <p:nvPr/>
        </p:nvSpPr>
        <p:spPr>
          <a:xfrm>
            <a:off x="1077468" y="2642616"/>
            <a:ext cx="559435" cy="478790"/>
          </a:xfrm>
          <a:prstGeom prst="rect">
            <a:avLst/>
          </a:prstGeom>
          <a:solidFill>
            <a:srgbClr val="7E7E7E"/>
          </a:solidFill>
        </p:spPr>
        <p:txBody>
          <a:bodyPr vert="horz" wrap="square" lIns="0" tIns="93980" rIns="0" bIns="0" rtlCol="0">
            <a:spAutoFit/>
          </a:bodyPr>
          <a:lstStyle/>
          <a:p>
            <a:pPr algn="ctr">
              <a:lnSpc>
                <a:spcPct val="100000"/>
              </a:lnSpc>
              <a:spcBef>
                <a:spcPts val="740"/>
              </a:spcBef>
            </a:pPr>
            <a:r>
              <a:rPr sz="1800" dirty="0">
                <a:solidFill>
                  <a:srgbClr val="FFFFFF"/>
                </a:solidFill>
                <a:latin typeface="Georgia"/>
                <a:cs typeface="Georgia"/>
              </a:rPr>
              <a:t>2</a:t>
            </a:r>
            <a:endParaRPr sz="1800">
              <a:latin typeface="Georgia"/>
              <a:cs typeface="Georgia"/>
            </a:endParaRPr>
          </a:p>
        </p:txBody>
      </p:sp>
      <p:sp>
        <p:nvSpPr>
          <p:cNvPr id="6" name="object 6"/>
          <p:cNvSpPr txBox="1"/>
          <p:nvPr/>
        </p:nvSpPr>
        <p:spPr>
          <a:xfrm>
            <a:off x="1077468" y="3345179"/>
            <a:ext cx="559435" cy="478790"/>
          </a:xfrm>
          <a:prstGeom prst="rect">
            <a:avLst/>
          </a:prstGeom>
          <a:solidFill>
            <a:srgbClr val="7E7E7E"/>
          </a:solidFill>
        </p:spPr>
        <p:txBody>
          <a:bodyPr vert="horz" wrap="square" lIns="0" tIns="94615" rIns="0" bIns="0" rtlCol="0">
            <a:spAutoFit/>
          </a:bodyPr>
          <a:lstStyle/>
          <a:p>
            <a:pPr algn="ctr">
              <a:lnSpc>
                <a:spcPct val="100000"/>
              </a:lnSpc>
              <a:spcBef>
                <a:spcPts val="745"/>
              </a:spcBef>
            </a:pPr>
            <a:r>
              <a:rPr sz="1800" dirty="0">
                <a:solidFill>
                  <a:srgbClr val="FFFFFF"/>
                </a:solidFill>
                <a:latin typeface="Georgia"/>
                <a:cs typeface="Georgia"/>
              </a:rPr>
              <a:t>3</a:t>
            </a:r>
            <a:endParaRPr sz="1800">
              <a:latin typeface="Georgia"/>
              <a:cs typeface="Georgia"/>
            </a:endParaRPr>
          </a:p>
        </p:txBody>
      </p:sp>
      <p:sp>
        <p:nvSpPr>
          <p:cNvPr id="7" name="object 7"/>
          <p:cNvSpPr txBox="1"/>
          <p:nvPr/>
        </p:nvSpPr>
        <p:spPr>
          <a:xfrm>
            <a:off x="1684020" y="3345179"/>
            <a:ext cx="7298690" cy="478790"/>
          </a:xfrm>
          <a:prstGeom prst="rect">
            <a:avLst/>
          </a:prstGeom>
          <a:solidFill>
            <a:srgbClr val="00A5DD"/>
          </a:solidFill>
        </p:spPr>
        <p:txBody>
          <a:bodyPr vert="horz" wrap="square" lIns="0" tIns="94615" rIns="0" bIns="0" rtlCol="0">
            <a:spAutoFit/>
          </a:bodyPr>
          <a:lstStyle/>
          <a:p>
            <a:pPr marL="89535">
              <a:lnSpc>
                <a:spcPct val="100000"/>
              </a:lnSpc>
              <a:spcBef>
                <a:spcPts val="745"/>
              </a:spcBef>
            </a:pPr>
            <a:r>
              <a:rPr sz="1800" dirty="0">
                <a:solidFill>
                  <a:srgbClr val="FFFFFF"/>
                </a:solidFill>
                <a:latin typeface="Georgia"/>
                <a:cs typeface="Georgia"/>
              </a:rPr>
              <a:t>Training Toolkit</a:t>
            </a:r>
            <a:r>
              <a:rPr sz="1800" spc="-45" dirty="0">
                <a:solidFill>
                  <a:srgbClr val="FFFFFF"/>
                </a:solidFill>
                <a:latin typeface="Georgia"/>
                <a:cs typeface="Georgia"/>
              </a:rPr>
              <a:t> </a:t>
            </a:r>
            <a:r>
              <a:rPr sz="1800" spc="-5" dirty="0">
                <a:solidFill>
                  <a:srgbClr val="FFFFFF"/>
                </a:solidFill>
                <a:latin typeface="Georgia"/>
                <a:cs typeface="Georgia"/>
              </a:rPr>
              <a:t>Review</a:t>
            </a:r>
            <a:endParaRPr sz="1800">
              <a:latin typeface="Georgia"/>
              <a:cs typeface="Georgia"/>
            </a:endParaRPr>
          </a:p>
        </p:txBody>
      </p:sp>
      <p:sp>
        <p:nvSpPr>
          <p:cNvPr id="8" name="object 8"/>
          <p:cNvSpPr txBox="1"/>
          <p:nvPr/>
        </p:nvSpPr>
        <p:spPr>
          <a:xfrm>
            <a:off x="1684020" y="1908048"/>
            <a:ext cx="7298690" cy="478790"/>
          </a:xfrm>
          <a:prstGeom prst="rect">
            <a:avLst/>
          </a:prstGeom>
          <a:solidFill>
            <a:srgbClr val="00A5DD"/>
          </a:solidFill>
        </p:spPr>
        <p:txBody>
          <a:bodyPr vert="horz" wrap="square" lIns="0" tIns="89535" rIns="0" bIns="0" rtlCol="0">
            <a:spAutoFit/>
          </a:bodyPr>
          <a:lstStyle/>
          <a:p>
            <a:pPr marL="89535">
              <a:lnSpc>
                <a:spcPct val="100000"/>
              </a:lnSpc>
              <a:spcBef>
                <a:spcPts val="705"/>
              </a:spcBef>
            </a:pPr>
            <a:r>
              <a:rPr sz="1800" spc="-5" dirty="0">
                <a:solidFill>
                  <a:srgbClr val="FFFFFF"/>
                </a:solidFill>
                <a:latin typeface="Georgia"/>
                <a:cs typeface="Georgia"/>
              </a:rPr>
              <a:t>BinaxNOW™ COVID-19 </a:t>
            </a:r>
            <a:r>
              <a:rPr sz="1800" spc="5" dirty="0">
                <a:solidFill>
                  <a:srgbClr val="FFFFFF"/>
                </a:solidFill>
                <a:latin typeface="Georgia"/>
                <a:cs typeface="Georgia"/>
              </a:rPr>
              <a:t>Ag </a:t>
            </a:r>
            <a:r>
              <a:rPr sz="1800" spc="-5" dirty="0">
                <a:solidFill>
                  <a:srgbClr val="FFFFFF"/>
                </a:solidFill>
                <a:latin typeface="Georgia"/>
                <a:cs typeface="Georgia"/>
              </a:rPr>
              <a:t>Card</a:t>
            </a:r>
            <a:r>
              <a:rPr sz="1800" spc="-15" dirty="0">
                <a:solidFill>
                  <a:srgbClr val="FFFFFF"/>
                </a:solidFill>
                <a:latin typeface="Georgia"/>
                <a:cs typeface="Georgia"/>
              </a:rPr>
              <a:t> </a:t>
            </a:r>
            <a:r>
              <a:rPr sz="1800" spc="-5" dirty="0">
                <a:solidFill>
                  <a:srgbClr val="FFFFFF"/>
                </a:solidFill>
                <a:latin typeface="Georgia"/>
                <a:cs typeface="Georgia"/>
              </a:rPr>
              <a:t>Overview</a:t>
            </a:r>
            <a:endParaRPr sz="1800">
              <a:latin typeface="Georgia"/>
              <a:cs typeface="Georgia"/>
            </a:endParaRPr>
          </a:p>
        </p:txBody>
      </p:sp>
      <p:sp>
        <p:nvSpPr>
          <p:cNvPr id="9" name="object 9"/>
          <p:cNvSpPr txBox="1"/>
          <p:nvPr/>
        </p:nvSpPr>
        <p:spPr>
          <a:xfrm>
            <a:off x="1684020" y="2642616"/>
            <a:ext cx="7298690" cy="478790"/>
          </a:xfrm>
          <a:prstGeom prst="rect">
            <a:avLst/>
          </a:prstGeom>
          <a:solidFill>
            <a:srgbClr val="00A5DD"/>
          </a:solidFill>
        </p:spPr>
        <p:txBody>
          <a:bodyPr vert="horz" wrap="square" lIns="0" tIns="92710" rIns="0" bIns="0" rtlCol="0">
            <a:spAutoFit/>
          </a:bodyPr>
          <a:lstStyle/>
          <a:p>
            <a:pPr marL="115570">
              <a:lnSpc>
                <a:spcPct val="100000"/>
              </a:lnSpc>
              <a:spcBef>
                <a:spcPts val="730"/>
              </a:spcBef>
            </a:pPr>
            <a:r>
              <a:rPr sz="1800" spc="-5" dirty="0">
                <a:solidFill>
                  <a:srgbClr val="FFFFFF"/>
                </a:solidFill>
                <a:latin typeface="Georgia"/>
                <a:cs typeface="Georgia"/>
              </a:rPr>
              <a:t>NAVICA™ </a:t>
            </a:r>
            <a:r>
              <a:rPr sz="1800" dirty="0">
                <a:solidFill>
                  <a:srgbClr val="FFFFFF"/>
                </a:solidFill>
                <a:latin typeface="Georgia"/>
                <a:cs typeface="Georgia"/>
              </a:rPr>
              <a:t>App</a:t>
            </a:r>
            <a:r>
              <a:rPr sz="1800" spc="-15" dirty="0">
                <a:solidFill>
                  <a:srgbClr val="FFFFFF"/>
                </a:solidFill>
                <a:latin typeface="Georgia"/>
                <a:cs typeface="Georgia"/>
              </a:rPr>
              <a:t> </a:t>
            </a:r>
            <a:r>
              <a:rPr sz="1800" spc="-5" dirty="0">
                <a:solidFill>
                  <a:srgbClr val="FFFFFF"/>
                </a:solidFill>
                <a:latin typeface="Georgia"/>
                <a:cs typeface="Georgia"/>
              </a:rPr>
              <a:t>Overview</a:t>
            </a:r>
            <a:endParaRPr sz="1800">
              <a:latin typeface="Georgia"/>
              <a:cs typeface="Georgia"/>
            </a:endParaRPr>
          </a:p>
        </p:txBody>
      </p:sp>
      <p:sp>
        <p:nvSpPr>
          <p:cNvPr id="10" name="Slide Number Placeholder 9">
            <a:extLst>
              <a:ext uri="{FF2B5EF4-FFF2-40B4-BE49-F238E27FC236}">
                <a16:creationId xmlns:a16="http://schemas.microsoft.com/office/drawing/2014/main" id="{502EEE94-159D-435F-8E4C-3EEC44640E69}"/>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grpSp>
        <p:nvGrpSpPr>
          <p:cNvPr id="3" name="object 3"/>
          <p:cNvGrpSpPr/>
          <p:nvPr/>
        </p:nvGrpSpPr>
        <p:grpSpPr>
          <a:xfrm>
            <a:off x="754379" y="1866836"/>
            <a:ext cx="7480300" cy="5313045"/>
            <a:chOff x="754379" y="1866836"/>
            <a:chExt cx="7480300" cy="5313045"/>
          </a:xfrm>
        </p:grpSpPr>
        <p:sp>
          <p:nvSpPr>
            <p:cNvPr id="4" name="object 4"/>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5" name="object 5"/>
            <p:cNvSpPr/>
            <p:nvPr/>
          </p:nvSpPr>
          <p:spPr>
            <a:xfrm>
              <a:off x="1685544" y="1876044"/>
              <a:ext cx="6539865" cy="2010410"/>
            </a:xfrm>
            <a:custGeom>
              <a:avLst/>
              <a:gdLst/>
              <a:ahLst/>
              <a:cxnLst/>
              <a:rect l="l" t="t" r="r" b="b"/>
              <a:pathLst>
                <a:path w="6539865" h="2010410">
                  <a:moveTo>
                    <a:pt x="0" y="0"/>
                  </a:moveTo>
                  <a:lnTo>
                    <a:pt x="6539484" y="0"/>
                  </a:lnTo>
                  <a:lnTo>
                    <a:pt x="6539484" y="2010155"/>
                  </a:lnTo>
                  <a:lnTo>
                    <a:pt x="0" y="2010155"/>
                  </a:lnTo>
                  <a:lnTo>
                    <a:pt x="0" y="0"/>
                  </a:lnTo>
                  <a:close/>
                </a:path>
              </a:pathLst>
            </a:custGeom>
            <a:ln w="18288">
              <a:solidFill>
                <a:srgbClr val="009CDD"/>
              </a:solidFill>
            </a:ln>
          </p:spPr>
          <p:txBody>
            <a:bodyPr wrap="square" lIns="0" tIns="0" rIns="0" bIns="0" rtlCol="0"/>
            <a:lstStyle/>
            <a:p>
              <a:endParaRPr/>
            </a:p>
          </p:txBody>
        </p:sp>
      </p:grpSp>
      <p:sp>
        <p:nvSpPr>
          <p:cNvPr id="6" name="object 6"/>
          <p:cNvSpPr txBox="1">
            <a:spLocks noGrp="1"/>
          </p:cNvSpPr>
          <p:nvPr>
            <p:ph type="title"/>
          </p:nvPr>
        </p:nvSpPr>
        <p:spPr>
          <a:xfrm>
            <a:off x="936195" y="756958"/>
            <a:ext cx="6821805" cy="452120"/>
          </a:xfrm>
          <a:prstGeom prst="rect">
            <a:avLst/>
          </a:prstGeom>
        </p:spPr>
        <p:txBody>
          <a:bodyPr vert="horz" wrap="square" lIns="0" tIns="12065" rIns="0" bIns="0" rtlCol="0">
            <a:spAutoFit/>
          </a:bodyPr>
          <a:lstStyle/>
          <a:p>
            <a:pPr marL="25400">
              <a:lnSpc>
                <a:spcPct val="100000"/>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AFEF"/>
                </a:solidFill>
              </a:rPr>
              <a:t>COVID-19 Ag Card</a:t>
            </a:r>
            <a:r>
              <a:rPr sz="2800" spc="-180" dirty="0">
                <a:solidFill>
                  <a:srgbClr val="00AFEF"/>
                </a:solidFill>
              </a:rPr>
              <a:t> </a:t>
            </a:r>
            <a:r>
              <a:rPr sz="2800" spc="-5" dirty="0">
                <a:solidFill>
                  <a:srgbClr val="009CDD"/>
                </a:solidFill>
              </a:rPr>
              <a:t>Procedure</a:t>
            </a:r>
            <a:endParaRPr sz="2800"/>
          </a:p>
        </p:txBody>
      </p:sp>
      <p:sp>
        <p:nvSpPr>
          <p:cNvPr id="7" name="object 7"/>
          <p:cNvSpPr txBox="1"/>
          <p:nvPr/>
        </p:nvSpPr>
        <p:spPr>
          <a:xfrm>
            <a:off x="948876" y="1148602"/>
            <a:ext cx="6598920" cy="255905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9CDD"/>
                </a:solidFill>
                <a:latin typeface="Georgia"/>
                <a:cs typeface="Georgia"/>
              </a:rPr>
              <a:t>Key</a:t>
            </a:r>
            <a:r>
              <a:rPr sz="2400" spc="-15" dirty="0">
                <a:solidFill>
                  <a:srgbClr val="009CDD"/>
                </a:solidFill>
                <a:latin typeface="Georgia"/>
                <a:cs typeface="Georgia"/>
              </a:rPr>
              <a:t> </a:t>
            </a:r>
            <a:r>
              <a:rPr sz="2400" spc="-5" dirty="0">
                <a:solidFill>
                  <a:srgbClr val="009CDD"/>
                </a:solidFill>
                <a:latin typeface="Georgia"/>
                <a:cs typeface="Georgia"/>
              </a:rPr>
              <a:t>Points</a:t>
            </a:r>
            <a:endParaRPr sz="2400">
              <a:latin typeface="Georgia"/>
              <a:cs typeface="Georgia"/>
            </a:endParaRPr>
          </a:p>
          <a:p>
            <a:pPr>
              <a:lnSpc>
                <a:spcPct val="100000"/>
              </a:lnSpc>
              <a:spcBef>
                <a:spcPts val="50"/>
              </a:spcBef>
            </a:pPr>
            <a:endParaRPr sz="2300">
              <a:latin typeface="Georgia"/>
              <a:cs typeface="Georgia"/>
            </a:endParaRPr>
          </a:p>
          <a:p>
            <a:pPr marL="913130">
              <a:lnSpc>
                <a:spcPct val="100000"/>
              </a:lnSpc>
              <a:spcBef>
                <a:spcPts val="5"/>
              </a:spcBef>
            </a:pPr>
            <a:r>
              <a:rPr sz="2000" b="1" dirty="0">
                <a:latin typeface="Georgia"/>
                <a:cs typeface="Georgia"/>
              </a:rPr>
              <a:t>Prior to </a:t>
            </a:r>
            <a:r>
              <a:rPr sz="2000" b="1" spc="-5" dirty="0">
                <a:latin typeface="Georgia"/>
                <a:cs typeface="Georgia"/>
              </a:rPr>
              <a:t>Beginning </a:t>
            </a:r>
            <a:r>
              <a:rPr sz="2000" b="1" dirty="0">
                <a:latin typeface="Georgia"/>
                <a:cs typeface="Georgia"/>
              </a:rPr>
              <a:t>a </a:t>
            </a:r>
            <a:r>
              <a:rPr sz="2000" b="1" spc="-5" dirty="0">
                <a:latin typeface="Georgia"/>
                <a:cs typeface="Georgia"/>
              </a:rPr>
              <a:t>Test </a:t>
            </a:r>
            <a:r>
              <a:rPr sz="2000" b="1" dirty="0">
                <a:latin typeface="Georgia"/>
                <a:cs typeface="Georgia"/>
              </a:rPr>
              <a:t>Remember</a:t>
            </a:r>
            <a:r>
              <a:rPr sz="2000" b="1" spc="-55" dirty="0">
                <a:latin typeface="Georgia"/>
                <a:cs typeface="Georgia"/>
              </a:rPr>
              <a:t> </a:t>
            </a:r>
            <a:r>
              <a:rPr sz="2000" b="1" spc="-5" dirty="0">
                <a:latin typeface="Georgia"/>
                <a:cs typeface="Georgia"/>
              </a:rPr>
              <a:t>to:</a:t>
            </a:r>
            <a:endParaRPr sz="2000">
              <a:latin typeface="Georgia"/>
              <a:cs typeface="Georgia"/>
            </a:endParaRPr>
          </a:p>
          <a:p>
            <a:pPr marL="1191895" indent="-285750">
              <a:lnSpc>
                <a:spcPct val="100000"/>
              </a:lnSpc>
              <a:spcBef>
                <a:spcPts val="600"/>
              </a:spcBef>
              <a:buFont typeface="Wingdings"/>
              <a:buChar char=""/>
              <a:tabLst>
                <a:tab pos="1192530" algn="l"/>
              </a:tabLst>
            </a:pPr>
            <a:r>
              <a:rPr sz="2000" spc="-5" dirty="0">
                <a:latin typeface="Georgia"/>
                <a:cs typeface="Georgia"/>
              </a:rPr>
              <a:t>Ensure all </a:t>
            </a:r>
            <a:r>
              <a:rPr sz="2000" dirty="0">
                <a:latin typeface="Georgia"/>
                <a:cs typeface="Georgia"/>
              </a:rPr>
              <a:t>components </a:t>
            </a:r>
            <a:r>
              <a:rPr sz="2000" spc="-5" dirty="0">
                <a:latin typeface="Georgia"/>
                <a:cs typeface="Georgia"/>
              </a:rPr>
              <a:t>are at </a:t>
            </a:r>
            <a:r>
              <a:rPr sz="2000" dirty="0">
                <a:latin typeface="Georgia"/>
                <a:cs typeface="Georgia"/>
              </a:rPr>
              <a:t>room</a:t>
            </a:r>
            <a:r>
              <a:rPr sz="2000" spc="15" dirty="0">
                <a:latin typeface="Georgia"/>
                <a:cs typeface="Georgia"/>
              </a:rPr>
              <a:t> </a:t>
            </a:r>
            <a:r>
              <a:rPr sz="2000" spc="-5" dirty="0">
                <a:latin typeface="Georgia"/>
                <a:cs typeface="Georgia"/>
              </a:rPr>
              <a:t>temperature</a:t>
            </a:r>
            <a:endParaRPr sz="2000">
              <a:latin typeface="Georgia"/>
              <a:cs typeface="Georgia"/>
            </a:endParaRPr>
          </a:p>
          <a:p>
            <a:pPr marL="1191895" indent="-285750">
              <a:lnSpc>
                <a:spcPct val="100000"/>
              </a:lnSpc>
              <a:spcBef>
                <a:spcPts val="600"/>
              </a:spcBef>
              <a:buFont typeface="Wingdings"/>
              <a:buChar char=""/>
              <a:tabLst>
                <a:tab pos="1192530" algn="l"/>
              </a:tabLst>
            </a:pPr>
            <a:r>
              <a:rPr sz="2000" dirty="0">
                <a:latin typeface="Georgia"/>
                <a:cs typeface="Georgia"/>
              </a:rPr>
              <a:t>Open </a:t>
            </a:r>
            <a:r>
              <a:rPr sz="2000" spc="-5" dirty="0">
                <a:latin typeface="Georgia"/>
                <a:cs typeface="Georgia"/>
              </a:rPr>
              <a:t>test card </a:t>
            </a:r>
            <a:r>
              <a:rPr sz="2000" u="sng" spc="-580" dirty="0">
                <a:uFill>
                  <a:solidFill>
                    <a:srgbClr val="000000"/>
                  </a:solidFill>
                </a:uFill>
                <a:latin typeface="Georgia"/>
                <a:cs typeface="Georgia"/>
              </a:rPr>
              <a:t>j</a:t>
            </a:r>
            <a:r>
              <a:rPr sz="2000" u="sng" spc="105" dirty="0">
                <a:uFill>
                  <a:solidFill>
                    <a:srgbClr val="000000"/>
                  </a:solidFill>
                </a:uFill>
                <a:latin typeface="Georgia"/>
                <a:cs typeface="Georgia"/>
              </a:rPr>
              <a:t> </a:t>
            </a:r>
            <a:r>
              <a:rPr sz="2000" u="sng" spc="-5" dirty="0">
                <a:uFill>
                  <a:solidFill>
                    <a:srgbClr val="000000"/>
                  </a:solidFill>
                </a:uFill>
                <a:latin typeface="Georgia"/>
                <a:cs typeface="Georgia"/>
              </a:rPr>
              <a:t>ust prior</a:t>
            </a:r>
            <a:r>
              <a:rPr sz="2000" spc="-5" dirty="0">
                <a:latin typeface="Georgia"/>
                <a:cs typeface="Georgia"/>
              </a:rPr>
              <a:t> </a:t>
            </a:r>
            <a:r>
              <a:rPr sz="2000" spc="-10" dirty="0">
                <a:latin typeface="Georgia"/>
                <a:cs typeface="Georgia"/>
              </a:rPr>
              <a:t>to</a:t>
            </a:r>
            <a:r>
              <a:rPr sz="2000" spc="20" dirty="0">
                <a:latin typeface="Georgia"/>
                <a:cs typeface="Georgia"/>
              </a:rPr>
              <a:t> </a:t>
            </a:r>
            <a:r>
              <a:rPr sz="2000" spc="-5" dirty="0">
                <a:latin typeface="Georgia"/>
                <a:cs typeface="Georgia"/>
              </a:rPr>
              <a:t>use</a:t>
            </a:r>
            <a:endParaRPr sz="2000">
              <a:latin typeface="Georgia"/>
              <a:cs typeface="Georgia"/>
            </a:endParaRPr>
          </a:p>
          <a:p>
            <a:pPr marL="1191895" indent="-285750">
              <a:lnSpc>
                <a:spcPct val="100000"/>
              </a:lnSpc>
              <a:spcBef>
                <a:spcPts val="600"/>
              </a:spcBef>
              <a:buFont typeface="Wingdings"/>
              <a:buChar char=""/>
              <a:tabLst>
                <a:tab pos="1192530" algn="l"/>
              </a:tabLst>
            </a:pPr>
            <a:r>
              <a:rPr sz="2000" dirty="0">
                <a:latin typeface="Georgia"/>
                <a:cs typeface="Georgia"/>
              </a:rPr>
              <a:t>Lay test </a:t>
            </a:r>
            <a:r>
              <a:rPr sz="2000" spc="-5" dirty="0">
                <a:latin typeface="Georgia"/>
                <a:cs typeface="Georgia"/>
              </a:rPr>
              <a:t>card </a:t>
            </a:r>
            <a:r>
              <a:rPr sz="2000" dirty="0">
                <a:latin typeface="Georgia"/>
                <a:cs typeface="Georgia"/>
              </a:rPr>
              <a:t>flat </a:t>
            </a:r>
            <a:r>
              <a:rPr sz="2000" spc="-5" dirty="0">
                <a:latin typeface="Georgia"/>
                <a:cs typeface="Georgia"/>
              </a:rPr>
              <a:t>for</a:t>
            </a:r>
            <a:r>
              <a:rPr sz="2000" dirty="0">
                <a:latin typeface="Georgia"/>
                <a:cs typeface="Georgia"/>
              </a:rPr>
              <a:t> </a:t>
            </a:r>
            <a:r>
              <a:rPr sz="2000" spc="-5" dirty="0">
                <a:latin typeface="Georgia"/>
                <a:cs typeface="Georgia"/>
              </a:rPr>
              <a:t>use</a:t>
            </a:r>
            <a:endParaRPr sz="2000">
              <a:latin typeface="Georgia"/>
              <a:cs typeface="Georgia"/>
            </a:endParaRPr>
          </a:p>
          <a:p>
            <a:pPr marL="1191895" indent="-285750">
              <a:lnSpc>
                <a:spcPct val="100000"/>
              </a:lnSpc>
              <a:spcBef>
                <a:spcPts val="600"/>
              </a:spcBef>
              <a:buFont typeface="Wingdings"/>
              <a:buChar char=""/>
              <a:tabLst>
                <a:tab pos="1192530" algn="l"/>
              </a:tabLst>
            </a:pPr>
            <a:r>
              <a:rPr sz="2000" spc="-5" dirty="0">
                <a:latin typeface="Georgia"/>
                <a:cs typeface="Georgia"/>
              </a:rPr>
              <a:t>Ensure Blue Control </a:t>
            </a:r>
            <a:r>
              <a:rPr sz="2000" dirty="0">
                <a:latin typeface="Georgia"/>
                <a:cs typeface="Georgia"/>
              </a:rPr>
              <a:t>Line </a:t>
            </a:r>
            <a:r>
              <a:rPr sz="2000" spc="-5" dirty="0">
                <a:latin typeface="Georgia"/>
                <a:cs typeface="Georgia"/>
              </a:rPr>
              <a:t>is</a:t>
            </a:r>
            <a:r>
              <a:rPr sz="2000" spc="35" dirty="0">
                <a:latin typeface="Georgia"/>
                <a:cs typeface="Georgia"/>
              </a:rPr>
              <a:t> </a:t>
            </a:r>
            <a:r>
              <a:rPr sz="2000" spc="-5" dirty="0">
                <a:latin typeface="Georgia"/>
                <a:cs typeface="Georgia"/>
              </a:rPr>
              <a:t>present</a:t>
            </a:r>
            <a:endParaRPr sz="2000">
              <a:latin typeface="Georgia"/>
              <a:cs typeface="Georgia"/>
            </a:endParaRPr>
          </a:p>
        </p:txBody>
      </p:sp>
      <p:grpSp>
        <p:nvGrpSpPr>
          <p:cNvPr id="8" name="object 8"/>
          <p:cNvGrpSpPr/>
          <p:nvPr/>
        </p:nvGrpSpPr>
        <p:grpSpPr>
          <a:xfrm>
            <a:off x="1677924" y="3694176"/>
            <a:ext cx="7234555" cy="3621404"/>
            <a:chOff x="1677924" y="3694176"/>
            <a:chExt cx="7234555" cy="3621404"/>
          </a:xfrm>
        </p:grpSpPr>
        <p:sp>
          <p:nvSpPr>
            <p:cNvPr id="9" name="object 9"/>
            <p:cNvSpPr/>
            <p:nvPr/>
          </p:nvSpPr>
          <p:spPr>
            <a:xfrm>
              <a:off x="5024628" y="3694176"/>
              <a:ext cx="3887723" cy="362102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677924" y="4322064"/>
              <a:ext cx="3040379" cy="2631948"/>
            </a:xfrm>
            <a:prstGeom prst="rect">
              <a:avLst/>
            </a:prstGeom>
            <a:blipFill>
              <a:blip r:embed="rId4" cstate="print"/>
              <a:stretch>
                <a:fillRect/>
              </a:stretch>
            </a:blipFill>
          </p:spPr>
          <p:txBody>
            <a:bodyPr wrap="square" lIns="0" tIns="0" rIns="0" bIns="0" rtlCol="0"/>
            <a:lstStyle/>
            <a:p>
              <a:endParaRPr/>
            </a:p>
          </p:txBody>
        </p:sp>
      </p:grpSp>
      <p:sp>
        <p:nvSpPr>
          <p:cNvPr id="11" name="Slide Number Placeholder 10">
            <a:extLst>
              <a:ext uri="{FF2B5EF4-FFF2-40B4-BE49-F238E27FC236}">
                <a16:creationId xmlns:a16="http://schemas.microsoft.com/office/drawing/2014/main" id="{517DC734-2FBF-49F9-86F0-944788AB42DD}"/>
              </a:ext>
            </a:extLst>
          </p:cNvPr>
          <p:cNvSpPr>
            <a:spLocks noGrp="1"/>
          </p:cNvSpPr>
          <p:nvPr>
            <p:ph type="sldNum" sz="quarter" idx="7"/>
          </p:nvPr>
        </p:nvSpPr>
        <p:spPr/>
        <p:txBody>
          <a:bodyPr/>
          <a:lstStyle/>
          <a:p>
            <a:fld id="{B6F15528-21DE-4FAA-801E-634DDDAF4B2B}"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grpSp>
        <p:nvGrpSpPr>
          <p:cNvPr id="5" name="object 5"/>
          <p:cNvGrpSpPr/>
          <p:nvPr/>
        </p:nvGrpSpPr>
        <p:grpSpPr>
          <a:xfrm>
            <a:off x="3257550" y="4248150"/>
            <a:ext cx="3114040" cy="2062480"/>
            <a:chOff x="3257550" y="4248150"/>
            <a:chExt cx="3114040" cy="2062480"/>
          </a:xfrm>
        </p:grpSpPr>
        <p:sp>
          <p:nvSpPr>
            <p:cNvPr id="6" name="object 6"/>
            <p:cNvSpPr/>
            <p:nvPr/>
          </p:nvSpPr>
          <p:spPr>
            <a:xfrm>
              <a:off x="3294888" y="4285488"/>
              <a:ext cx="2927548" cy="175430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276600" y="4267200"/>
              <a:ext cx="3075940" cy="2024380"/>
            </a:xfrm>
            <a:custGeom>
              <a:avLst/>
              <a:gdLst/>
              <a:ahLst/>
              <a:cxnLst/>
              <a:rect l="l" t="t" r="r" b="b"/>
              <a:pathLst>
                <a:path w="3075940" h="2024379">
                  <a:moveTo>
                    <a:pt x="0" y="0"/>
                  </a:moveTo>
                  <a:lnTo>
                    <a:pt x="3075432" y="0"/>
                  </a:lnTo>
                  <a:lnTo>
                    <a:pt x="3075432" y="2023871"/>
                  </a:lnTo>
                  <a:lnTo>
                    <a:pt x="0" y="2023871"/>
                  </a:lnTo>
                  <a:lnTo>
                    <a:pt x="0" y="0"/>
                  </a:lnTo>
                  <a:close/>
                </a:path>
              </a:pathLst>
            </a:custGeom>
            <a:ln w="38100">
              <a:solidFill>
                <a:srgbClr val="AFE6FF"/>
              </a:solidFill>
            </a:ln>
          </p:spPr>
          <p:txBody>
            <a:bodyPr wrap="square" lIns="0" tIns="0" rIns="0" bIns="0" rtlCol="0"/>
            <a:lstStyle/>
            <a:p>
              <a:endParaRPr/>
            </a:p>
          </p:txBody>
        </p:sp>
      </p:grpSp>
      <p:sp>
        <p:nvSpPr>
          <p:cNvPr id="8" name="object 8"/>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sp>
        <p:nvSpPr>
          <p:cNvPr id="9" name="object 9"/>
          <p:cNvSpPr txBox="1"/>
          <p:nvPr/>
        </p:nvSpPr>
        <p:spPr>
          <a:xfrm>
            <a:off x="1077468" y="2188463"/>
            <a:ext cx="7473950" cy="1493520"/>
          </a:xfrm>
          <a:prstGeom prst="rect">
            <a:avLst/>
          </a:prstGeom>
          <a:solidFill>
            <a:srgbClr val="C4EDFF"/>
          </a:solidFill>
          <a:ln w="12192">
            <a:solidFill>
              <a:srgbClr val="000000"/>
            </a:solidFill>
          </a:ln>
        </p:spPr>
        <p:txBody>
          <a:bodyPr vert="horz" wrap="square" lIns="0" tIns="35560" rIns="0" bIns="0" rtlCol="0">
            <a:spAutoFit/>
          </a:bodyPr>
          <a:lstStyle/>
          <a:p>
            <a:pPr marL="90805">
              <a:lnSpc>
                <a:spcPct val="100000"/>
              </a:lnSpc>
              <a:spcBef>
                <a:spcPts val="280"/>
              </a:spcBef>
            </a:pPr>
            <a:r>
              <a:rPr sz="2000" b="1" spc="-5" dirty="0">
                <a:latin typeface="Georgia"/>
                <a:cs typeface="Georgia"/>
              </a:rPr>
              <a:t>Step</a:t>
            </a:r>
            <a:r>
              <a:rPr sz="2000" b="1" spc="10" dirty="0">
                <a:latin typeface="Georgia"/>
                <a:cs typeface="Georgia"/>
              </a:rPr>
              <a:t> </a:t>
            </a:r>
            <a:r>
              <a:rPr sz="2000" b="1" dirty="0">
                <a:latin typeface="Georgia"/>
                <a:cs typeface="Georgia"/>
              </a:rPr>
              <a:t>1:</a:t>
            </a:r>
            <a:endParaRPr sz="2000">
              <a:latin typeface="Georgia"/>
              <a:cs typeface="Georgia"/>
            </a:endParaRPr>
          </a:p>
          <a:p>
            <a:pPr marL="377825" indent="-287655">
              <a:lnSpc>
                <a:spcPct val="100000"/>
              </a:lnSpc>
              <a:spcBef>
                <a:spcPts val="5"/>
              </a:spcBef>
              <a:buFont typeface="Arial"/>
              <a:buChar char="•"/>
              <a:tabLst>
                <a:tab pos="377825" algn="l"/>
                <a:tab pos="378460" algn="l"/>
              </a:tabLst>
            </a:pPr>
            <a:r>
              <a:rPr sz="1800" spc="-5" dirty="0">
                <a:latin typeface="Georgia"/>
                <a:cs typeface="Georgia"/>
              </a:rPr>
              <a:t>Hold </a:t>
            </a:r>
            <a:r>
              <a:rPr sz="1800" dirty="0">
                <a:latin typeface="Georgia"/>
                <a:cs typeface="Georgia"/>
              </a:rPr>
              <a:t>extraction reagent </a:t>
            </a:r>
            <a:r>
              <a:rPr sz="1800" spc="-5" dirty="0">
                <a:latin typeface="Georgia"/>
                <a:cs typeface="Georgia"/>
              </a:rPr>
              <a:t>bottle </a:t>
            </a:r>
            <a:r>
              <a:rPr sz="1800" b="1" spc="-5" dirty="0">
                <a:latin typeface="Georgia"/>
                <a:cs typeface="Georgia"/>
              </a:rPr>
              <a:t>vertically </a:t>
            </a:r>
            <a:r>
              <a:rPr sz="1800" dirty="0">
                <a:latin typeface="Georgia"/>
                <a:cs typeface="Georgia"/>
              </a:rPr>
              <a:t>to </a:t>
            </a:r>
            <a:r>
              <a:rPr sz="1800" spc="-5" dirty="0">
                <a:latin typeface="Georgia"/>
                <a:cs typeface="Georgia"/>
              </a:rPr>
              <a:t>ensure </a:t>
            </a:r>
            <a:r>
              <a:rPr sz="1800" dirty="0">
                <a:latin typeface="Georgia"/>
                <a:cs typeface="Georgia"/>
              </a:rPr>
              <a:t>adequate</a:t>
            </a:r>
            <a:r>
              <a:rPr sz="1800" spc="75" dirty="0">
                <a:latin typeface="Georgia"/>
                <a:cs typeface="Georgia"/>
              </a:rPr>
              <a:t> </a:t>
            </a:r>
            <a:r>
              <a:rPr sz="1800" spc="-5" dirty="0">
                <a:latin typeface="Georgia"/>
                <a:cs typeface="Georgia"/>
              </a:rPr>
              <a:t>volume</a:t>
            </a:r>
            <a:endParaRPr sz="1800">
              <a:latin typeface="Georgia"/>
              <a:cs typeface="Georgia"/>
            </a:endParaRPr>
          </a:p>
          <a:p>
            <a:pPr marL="377825" indent="-287655">
              <a:lnSpc>
                <a:spcPct val="100000"/>
              </a:lnSpc>
              <a:buFont typeface="Arial"/>
              <a:buChar char="•"/>
              <a:tabLst>
                <a:tab pos="377825" algn="l"/>
                <a:tab pos="378460" algn="l"/>
              </a:tabLst>
            </a:pPr>
            <a:r>
              <a:rPr sz="1800" dirty="0">
                <a:latin typeface="Georgia"/>
                <a:cs typeface="Georgia"/>
              </a:rPr>
              <a:t>Add 6 drops </a:t>
            </a:r>
            <a:r>
              <a:rPr sz="1800" spc="-5" dirty="0">
                <a:latin typeface="Georgia"/>
                <a:cs typeface="Georgia"/>
              </a:rPr>
              <a:t>for </a:t>
            </a:r>
            <a:r>
              <a:rPr sz="1800" dirty="0">
                <a:latin typeface="Georgia"/>
                <a:cs typeface="Georgia"/>
              </a:rPr>
              <a:t>a </a:t>
            </a:r>
            <a:r>
              <a:rPr sz="1800" spc="-5" dirty="0">
                <a:latin typeface="Georgia"/>
                <a:cs typeface="Georgia"/>
              </a:rPr>
              <a:t>Patient</a:t>
            </a:r>
            <a:r>
              <a:rPr sz="1800" spc="25" dirty="0">
                <a:latin typeface="Georgia"/>
                <a:cs typeface="Georgia"/>
              </a:rPr>
              <a:t> </a:t>
            </a:r>
            <a:r>
              <a:rPr sz="1800" dirty="0">
                <a:latin typeface="Georgia"/>
                <a:cs typeface="Georgia"/>
              </a:rPr>
              <a:t>test</a:t>
            </a:r>
            <a:endParaRPr sz="1800">
              <a:latin typeface="Georgia"/>
              <a:cs typeface="Georgia"/>
            </a:endParaRPr>
          </a:p>
          <a:p>
            <a:pPr marL="377825" indent="-287655">
              <a:lnSpc>
                <a:spcPct val="100000"/>
              </a:lnSpc>
              <a:buFont typeface="Arial"/>
              <a:buChar char="•"/>
              <a:tabLst>
                <a:tab pos="377825" algn="l"/>
                <a:tab pos="378460" algn="l"/>
              </a:tabLst>
            </a:pPr>
            <a:r>
              <a:rPr sz="1800" dirty="0">
                <a:latin typeface="Georgia"/>
                <a:cs typeface="Georgia"/>
              </a:rPr>
              <a:t>Add 8 </a:t>
            </a:r>
            <a:r>
              <a:rPr sz="1800" spc="-5" dirty="0">
                <a:latin typeface="Georgia"/>
                <a:cs typeface="Georgia"/>
              </a:rPr>
              <a:t>drops </a:t>
            </a:r>
            <a:r>
              <a:rPr sz="1800" dirty="0">
                <a:latin typeface="Georgia"/>
                <a:cs typeface="Georgia"/>
              </a:rPr>
              <a:t>for a Quality </a:t>
            </a:r>
            <a:r>
              <a:rPr sz="1800" spc="-5" dirty="0">
                <a:latin typeface="Georgia"/>
                <a:cs typeface="Georgia"/>
              </a:rPr>
              <a:t>Control</a:t>
            </a:r>
            <a:r>
              <a:rPr sz="1800" spc="-10" dirty="0">
                <a:latin typeface="Georgia"/>
                <a:cs typeface="Georgia"/>
              </a:rPr>
              <a:t> </a:t>
            </a:r>
            <a:r>
              <a:rPr sz="1800" dirty="0">
                <a:latin typeface="Georgia"/>
                <a:cs typeface="Georgia"/>
              </a:rPr>
              <a:t>test</a:t>
            </a:r>
            <a:endParaRPr sz="1800">
              <a:latin typeface="Georgia"/>
              <a:cs typeface="Georgia"/>
            </a:endParaRPr>
          </a:p>
        </p:txBody>
      </p:sp>
      <p:sp>
        <p:nvSpPr>
          <p:cNvPr id="10" name="Slide Number Placeholder 9">
            <a:extLst>
              <a:ext uri="{FF2B5EF4-FFF2-40B4-BE49-F238E27FC236}">
                <a16:creationId xmlns:a16="http://schemas.microsoft.com/office/drawing/2014/main" id="{F3828C8D-F7DF-4448-BF2A-63A2AA3E037A}"/>
              </a:ext>
            </a:extLst>
          </p:cNvPr>
          <p:cNvSpPr>
            <a:spLocks noGrp="1"/>
          </p:cNvSpPr>
          <p:nvPr>
            <p:ph type="sldNum" sz="quarter" idx="7"/>
          </p:nvPr>
        </p:nvSpPr>
        <p:spPr/>
        <p:txBody>
          <a:bodyPr/>
          <a:lstStyle/>
          <a:p>
            <a:fld id="{B6F15528-21DE-4FAA-801E-634DDDAF4B2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grpSp>
        <p:nvGrpSpPr>
          <p:cNvPr id="5" name="object 5"/>
          <p:cNvGrpSpPr/>
          <p:nvPr/>
        </p:nvGrpSpPr>
        <p:grpSpPr>
          <a:xfrm>
            <a:off x="3359658" y="4077461"/>
            <a:ext cx="3035935" cy="2080260"/>
            <a:chOff x="3359658" y="4077461"/>
            <a:chExt cx="3035935" cy="2080260"/>
          </a:xfrm>
        </p:grpSpPr>
        <p:sp>
          <p:nvSpPr>
            <p:cNvPr id="6" name="object 6"/>
            <p:cNvSpPr/>
            <p:nvPr/>
          </p:nvSpPr>
          <p:spPr>
            <a:xfrm>
              <a:off x="3584951" y="4116324"/>
              <a:ext cx="2610048" cy="18628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378708" y="4096511"/>
              <a:ext cx="2997835" cy="2042160"/>
            </a:xfrm>
            <a:custGeom>
              <a:avLst/>
              <a:gdLst/>
              <a:ahLst/>
              <a:cxnLst/>
              <a:rect l="l" t="t" r="r" b="b"/>
              <a:pathLst>
                <a:path w="2997835" h="2042160">
                  <a:moveTo>
                    <a:pt x="0" y="0"/>
                  </a:moveTo>
                  <a:lnTo>
                    <a:pt x="2997708" y="0"/>
                  </a:lnTo>
                  <a:lnTo>
                    <a:pt x="2997708" y="2042159"/>
                  </a:lnTo>
                  <a:lnTo>
                    <a:pt x="0" y="2042159"/>
                  </a:lnTo>
                  <a:lnTo>
                    <a:pt x="0" y="0"/>
                  </a:lnTo>
                  <a:close/>
                </a:path>
              </a:pathLst>
            </a:custGeom>
            <a:ln w="38100">
              <a:solidFill>
                <a:srgbClr val="AFE6FF"/>
              </a:solidFill>
            </a:ln>
          </p:spPr>
          <p:txBody>
            <a:bodyPr wrap="square" lIns="0" tIns="0" rIns="0" bIns="0" rtlCol="0"/>
            <a:lstStyle/>
            <a:p>
              <a:endParaRPr/>
            </a:p>
          </p:txBody>
        </p:sp>
      </p:grpSp>
      <p:sp>
        <p:nvSpPr>
          <p:cNvPr id="8" name="object 8"/>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sp>
        <p:nvSpPr>
          <p:cNvPr id="9" name="object 9"/>
          <p:cNvSpPr txBox="1"/>
          <p:nvPr/>
        </p:nvSpPr>
        <p:spPr>
          <a:xfrm>
            <a:off x="1045463" y="2183892"/>
            <a:ext cx="7664450" cy="1278890"/>
          </a:xfrm>
          <a:prstGeom prst="rect">
            <a:avLst/>
          </a:prstGeom>
          <a:solidFill>
            <a:srgbClr val="C4EDFF"/>
          </a:solidFill>
          <a:ln w="12192">
            <a:solidFill>
              <a:srgbClr val="000000"/>
            </a:solidFill>
          </a:ln>
        </p:spPr>
        <p:txBody>
          <a:bodyPr vert="horz" wrap="square" lIns="0" tIns="36830" rIns="0" bIns="0" rtlCol="0">
            <a:spAutoFit/>
          </a:bodyPr>
          <a:lstStyle/>
          <a:p>
            <a:pPr marL="91440">
              <a:lnSpc>
                <a:spcPct val="100000"/>
              </a:lnSpc>
              <a:spcBef>
                <a:spcPts val="290"/>
              </a:spcBef>
            </a:pPr>
            <a:r>
              <a:rPr sz="2000" b="1" spc="-5" dirty="0">
                <a:latin typeface="Georgia"/>
                <a:cs typeface="Georgia"/>
              </a:rPr>
              <a:t>Step</a:t>
            </a:r>
            <a:r>
              <a:rPr sz="2000" b="1" spc="10" dirty="0">
                <a:latin typeface="Georgia"/>
                <a:cs typeface="Georgia"/>
              </a:rPr>
              <a:t> </a:t>
            </a:r>
            <a:r>
              <a:rPr sz="2000" b="1" dirty="0">
                <a:latin typeface="Georgia"/>
                <a:cs typeface="Georgia"/>
              </a:rPr>
              <a:t>2:</a:t>
            </a:r>
            <a:endParaRPr sz="2000">
              <a:latin typeface="Georgia"/>
              <a:cs typeface="Georgia"/>
            </a:endParaRPr>
          </a:p>
          <a:p>
            <a:pPr marL="377825" indent="-287655">
              <a:lnSpc>
                <a:spcPct val="100000"/>
              </a:lnSpc>
              <a:spcBef>
                <a:spcPts val="10"/>
              </a:spcBef>
              <a:buFont typeface="Arial"/>
              <a:buChar char="•"/>
              <a:tabLst>
                <a:tab pos="377825" algn="l"/>
                <a:tab pos="378460" algn="l"/>
              </a:tabLst>
            </a:pPr>
            <a:r>
              <a:rPr sz="1800" dirty="0">
                <a:latin typeface="Georgia"/>
                <a:cs typeface="Georgia"/>
              </a:rPr>
              <a:t>Insert swab into </a:t>
            </a:r>
            <a:r>
              <a:rPr sz="1800" spc="-5" dirty="0">
                <a:latin typeface="Georgia"/>
                <a:cs typeface="Georgia"/>
              </a:rPr>
              <a:t>the bottom </a:t>
            </a:r>
            <a:r>
              <a:rPr sz="1800" dirty="0">
                <a:latin typeface="Georgia"/>
                <a:cs typeface="Georgia"/>
              </a:rPr>
              <a:t>hole of </a:t>
            </a:r>
            <a:r>
              <a:rPr sz="1800" spc="-5" dirty="0">
                <a:latin typeface="Georgia"/>
                <a:cs typeface="Georgia"/>
              </a:rPr>
              <a:t>the test</a:t>
            </a:r>
            <a:r>
              <a:rPr sz="1800" spc="70" dirty="0">
                <a:latin typeface="Georgia"/>
                <a:cs typeface="Georgia"/>
              </a:rPr>
              <a:t> </a:t>
            </a:r>
            <a:r>
              <a:rPr sz="1800" dirty="0">
                <a:latin typeface="Georgia"/>
                <a:cs typeface="Georgia"/>
              </a:rPr>
              <a:t>card</a:t>
            </a:r>
            <a:endParaRPr sz="1800">
              <a:latin typeface="Georgia"/>
              <a:cs typeface="Georgia"/>
            </a:endParaRPr>
          </a:p>
          <a:p>
            <a:pPr marL="377825" indent="-287655">
              <a:lnSpc>
                <a:spcPct val="100000"/>
              </a:lnSpc>
              <a:buFont typeface="Arial"/>
              <a:buChar char="•"/>
              <a:tabLst>
                <a:tab pos="377825" algn="l"/>
                <a:tab pos="378460" algn="l"/>
              </a:tabLst>
            </a:pPr>
            <a:r>
              <a:rPr sz="1800" spc="-5" dirty="0">
                <a:latin typeface="Georgia"/>
                <a:cs typeface="Georgia"/>
              </a:rPr>
              <a:t>Firmly push </a:t>
            </a:r>
            <a:r>
              <a:rPr sz="1800" dirty="0">
                <a:latin typeface="Georgia"/>
                <a:cs typeface="Georgia"/>
              </a:rPr>
              <a:t>swab </a:t>
            </a:r>
            <a:r>
              <a:rPr sz="1800" spc="-5" dirty="0">
                <a:latin typeface="Georgia"/>
                <a:cs typeface="Georgia"/>
              </a:rPr>
              <a:t>upwards until the </a:t>
            </a:r>
            <a:r>
              <a:rPr sz="1800" dirty="0">
                <a:latin typeface="Georgia"/>
                <a:cs typeface="Georgia"/>
              </a:rPr>
              <a:t>swab tip </a:t>
            </a:r>
            <a:r>
              <a:rPr sz="1800" spc="5" dirty="0">
                <a:latin typeface="Georgia"/>
                <a:cs typeface="Georgia"/>
              </a:rPr>
              <a:t>is </a:t>
            </a:r>
            <a:r>
              <a:rPr sz="1800" spc="-5" dirty="0">
                <a:latin typeface="Georgia"/>
                <a:cs typeface="Georgia"/>
              </a:rPr>
              <a:t>visible </a:t>
            </a:r>
            <a:r>
              <a:rPr sz="1800" spc="5" dirty="0">
                <a:latin typeface="Georgia"/>
                <a:cs typeface="Georgia"/>
              </a:rPr>
              <a:t>in </a:t>
            </a:r>
            <a:r>
              <a:rPr sz="1800" dirty="0">
                <a:latin typeface="Georgia"/>
                <a:cs typeface="Georgia"/>
              </a:rPr>
              <a:t>the top</a:t>
            </a:r>
            <a:r>
              <a:rPr sz="1800" spc="-15" dirty="0">
                <a:latin typeface="Georgia"/>
                <a:cs typeface="Georgia"/>
              </a:rPr>
              <a:t> </a:t>
            </a:r>
            <a:r>
              <a:rPr sz="1800" dirty="0">
                <a:latin typeface="Georgia"/>
                <a:cs typeface="Georgia"/>
              </a:rPr>
              <a:t>hole</a:t>
            </a:r>
            <a:endParaRPr sz="1800">
              <a:latin typeface="Georgia"/>
              <a:cs typeface="Georgia"/>
            </a:endParaRPr>
          </a:p>
        </p:txBody>
      </p:sp>
      <p:sp>
        <p:nvSpPr>
          <p:cNvPr id="10" name="Slide Number Placeholder 9">
            <a:extLst>
              <a:ext uri="{FF2B5EF4-FFF2-40B4-BE49-F238E27FC236}">
                <a16:creationId xmlns:a16="http://schemas.microsoft.com/office/drawing/2014/main" id="{14A0C5BD-0620-4C79-85D2-0D8E6D44CB12}"/>
              </a:ext>
            </a:extLst>
          </p:cNvPr>
          <p:cNvSpPr>
            <a:spLocks noGrp="1"/>
          </p:cNvSpPr>
          <p:nvPr>
            <p:ph type="sldNum" sz="quarter" idx="7"/>
          </p:nvPr>
        </p:nvSpPr>
        <p:spPr/>
        <p:txBody>
          <a:bodyPr/>
          <a:lstStyle/>
          <a:p>
            <a:fld id="{B6F15528-21DE-4FAA-801E-634DDDAF4B2B}"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sp>
        <p:nvSpPr>
          <p:cNvPr id="5" name="object 5"/>
          <p:cNvSpPr txBox="1"/>
          <p:nvPr/>
        </p:nvSpPr>
        <p:spPr>
          <a:xfrm>
            <a:off x="981455" y="2164079"/>
            <a:ext cx="8229600" cy="1557655"/>
          </a:xfrm>
          <a:prstGeom prst="rect">
            <a:avLst/>
          </a:prstGeom>
          <a:solidFill>
            <a:srgbClr val="C4EDFF"/>
          </a:solidFill>
          <a:ln w="12192">
            <a:solidFill>
              <a:srgbClr val="000000"/>
            </a:solidFill>
          </a:ln>
        </p:spPr>
        <p:txBody>
          <a:bodyPr vert="horz" wrap="square" lIns="0" tIns="35560" rIns="0" bIns="0" rtlCol="0">
            <a:spAutoFit/>
          </a:bodyPr>
          <a:lstStyle/>
          <a:p>
            <a:pPr marL="89535">
              <a:lnSpc>
                <a:spcPct val="100000"/>
              </a:lnSpc>
              <a:spcBef>
                <a:spcPts val="280"/>
              </a:spcBef>
            </a:pPr>
            <a:r>
              <a:rPr sz="2000" b="1" spc="-5" dirty="0">
                <a:latin typeface="Georgia"/>
                <a:cs typeface="Georgia"/>
              </a:rPr>
              <a:t>Step</a:t>
            </a:r>
            <a:r>
              <a:rPr sz="2000" b="1" spc="10" dirty="0">
                <a:latin typeface="Georgia"/>
                <a:cs typeface="Georgia"/>
              </a:rPr>
              <a:t> </a:t>
            </a:r>
            <a:r>
              <a:rPr sz="2000" b="1" spc="-5" dirty="0">
                <a:latin typeface="Georgia"/>
                <a:cs typeface="Georgia"/>
              </a:rPr>
              <a:t>3:</a:t>
            </a:r>
            <a:endParaRPr sz="2000">
              <a:latin typeface="Georgia"/>
              <a:cs typeface="Georgia"/>
            </a:endParaRPr>
          </a:p>
          <a:p>
            <a:pPr marL="375920" indent="-287020">
              <a:lnSpc>
                <a:spcPct val="100000"/>
              </a:lnSpc>
              <a:spcBef>
                <a:spcPts val="5"/>
              </a:spcBef>
              <a:buFont typeface="Arial"/>
              <a:buChar char="•"/>
              <a:tabLst>
                <a:tab pos="375920" algn="l"/>
                <a:tab pos="376555" algn="l"/>
              </a:tabLst>
            </a:pPr>
            <a:r>
              <a:rPr sz="1800" spc="-5" dirty="0">
                <a:latin typeface="Georgia"/>
                <a:cs typeface="Georgia"/>
              </a:rPr>
              <a:t>Rotate </a:t>
            </a:r>
            <a:r>
              <a:rPr sz="1800" dirty="0">
                <a:latin typeface="Georgia"/>
                <a:cs typeface="Georgia"/>
              </a:rPr>
              <a:t>swab shaft </a:t>
            </a:r>
            <a:r>
              <a:rPr sz="1800" b="1" dirty="0">
                <a:latin typeface="Georgia"/>
                <a:cs typeface="Georgia"/>
              </a:rPr>
              <a:t>3 </a:t>
            </a:r>
            <a:r>
              <a:rPr sz="1800" b="1" spc="-5" dirty="0">
                <a:latin typeface="Georgia"/>
                <a:cs typeface="Georgia"/>
              </a:rPr>
              <a:t>times </a:t>
            </a:r>
            <a:r>
              <a:rPr sz="1800" spc="-5" dirty="0">
                <a:latin typeface="Georgia"/>
                <a:cs typeface="Georgia"/>
              </a:rPr>
              <a:t>CLOCKWISE (to the</a:t>
            </a:r>
            <a:r>
              <a:rPr sz="1800" spc="45" dirty="0">
                <a:latin typeface="Georgia"/>
                <a:cs typeface="Georgia"/>
              </a:rPr>
              <a:t> </a:t>
            </a:r>
            <a:r>
              <a:rPr sz="1800" spc="-10" dirty="0">
                <a:latin typeface="Georgia"/>
                <a:cs typeface="Georgia"/>
              </a:rPr>
              <a:t>right).</a:t>
            </a:r>
            <a:endParaRPr sz="1800">
              <a:latin typeface="Georgia"/>
              <a:cs typeface="Georgia"/>
            </a:endParaRPr>
          </a:p>
          <a:p>
            <a:pPr marL="375920" marR="391795" indent="-287020">
              <a:lnSpc>
                <a:spcPct val="100000"/>
              </a:lnSpc>
              <a:buFont typeface="Arial"/>
              <a:buChar char="•"/>
              <a:tabLst>
                <a:tab pos="375920" algn="l"/>
                <a:tab pos="376555" algn="l"/>
              </a:tabLst>
            </a:pPr>
            <a:r>
              <a:rPr sz="1800" dirty="0">
                <a:latin typeface="Georgia"/>
                <a:cs typeface="Georgia"/>
              </a:rPr>
              <a:t>False </a:t>
            </a:r>
            <a:r>
              <a:rPr sz="1800" spc="-5" dirty="0">
                <a:latin typeface="Georgia"/>
                <a:cs typeface="Georgia"/>
              </a:rPr>
              <a:t>negative results </a:t>
            </a:r>
            <a:r>
              <a:rPr sz="1800" dirty="0">
                <a:latin typeface="Georgia"/>
                <a:cs typeface="Georgia"/>
              </a:rPr>
              <a:t>can </a:t>
            </a:r>
            <a:r>
              <a:rPr sz="1800" spc="-5" dirty="0">
                <a:latin typeface="Georgia"/>
                <a:cs typeface="Georgia"/>
              </a:rPr>
              <a:t>occur if </a:t>
            </a:r>
            <a:r>
              <a:rPr sz="1800" dirty="0">
                <a:latin typeface="Georgia"/>
                <a:cs typeface="Georgia"/>
              </a:rPr>
              <a:t>the sample swab </a:t>
            </a:r>
            <a:r>
              <a:rPr sz="1800" spc="-5" dirty="0">
                <a:latin typeface="Georgia"/>
                <a:cs typeface="Georgia"/>
              </a:rPr>
              <a:t>is not </a:t>
            </a:r>
            <a:r>
              <a:rPr sz="1800" dirty="0">
                <a:latin typeface="Georgia"/>
                <a:cs typeface="Georgia"/>
              </a:rPr>
              <a:t>rotated </a:t>
            </a:r>
            <a:r>
              <a:rPr sz="1800" spc="-5" dirty="0">
                <a:latin typeface="Georgia"/>
                <a:cs typeface="Georgia"/>
              </a:rPr>
              <a:t>(twirled)  prior to closing </a:t>
            </a:r>
            <a:r>
              <a:rPr sz="1800" dirty="0">
                <a:latin typeface="Georgia"/>
                <a:cs typeface="Georgia"/>
              </a:rPr>
              <a:t>the</a:t>
            </a:r>
            <a:r>
              <a:rPr sz="1800" spc="25" dirty="0">
                <a:latin typeface="Georgia"/>
                <a:cs typeface="Georgia"/>
              </a:rPr>
              <a:t> </a:t>
            </a:r>
            <a:r>
              <a:rPr sz="1800" dirty="0">
                <a:latin typeface="Georgia"/>
                <a:cs typeface="Georgia"/>
              </a:rPr>
              <a:t>card</a:t>
            </a:r>
            <a:endParaRPr sz="1800">
              <a:latin typeface="Georgia"/>
              <a:cs typeface="Georgia"/>
            </a:endParaRPr>
          </a:p>
        </p:txBody>
      </p:sp>
      <p:grpSp>
        <p:nvGrpSpPr>
          <p:cNvPr id="7" name="object 7"/>
          <p:cNvGrpSpPr/>
          <p:nvPr/>
        </p:nvGrpSpPr>
        <p:grpSpPr>
          <a:xfrm>
            <a:off x="3512058" y="4173473"/>
            <a:ext cx="3035935" cy="2139950"/>
            <a:chOff x="3512058" y="4173473"/>
            <a:chExt cx="3035935" cy="2139950"/>
          </a:xfrm>
        </p:grpSpPr>
        <p:sp>
          <p:nvSpPr>
            <p:cNvPr id="8" name="object 8"/>
            <p:cNvSpPr/>
            <p:nvPr/>
          </p:nvSpPr>
          <p:spPr>
            <a:xfrm>
              <a:off x="3550919" y="4307139"/>
              <a:ext cx="2756126" cy="180126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531108" y="4192523"/>
              <a:ext cx="2997835" cy="2101850"/>
            </a:xfrm>
            <a:custGeom>
              <a:avLst/>
              <a:gdLst/>
              <a:ahLst/>
              <a:cxnLst/>
              <a:rect l="l" t="t" r="r" b="b"/>
              <a:pathLst>
                <a:path w="2997834" h="2101850">
                  <a:moveTo>
                    <a:pt x="0" y="0"/>
                  </a:moveTo>
                  <a:lnTo>
                    <a:pt x="2997708" y="0"/>
                  </a:lnTo>
                  <a:lnTo>
                    <a:pt x="2997708" y="2101595"/>
                  </a:lnTo>
                  <a:lnTo>
                    <a:pt x="0" y="2101595"/>
                  </a:lnTo>
                  <a:lnTo>
                    <a:pt x="0" y="0"/>
                  </a:lnTo>
                  <a:close/>
                </a:path>
              </a:pathLst>
            </a:custGeom>
            <a:ln w="38100">
              <a:solidFill>
                <a:srgbClr val="AFE6FF"/>
              </a:solidFill>
            </a:ln>
          </p:spPr>
          <p:txBody>
            <a:bodyPr wrap="square" lIns="0" tIns="0" rIns="0" bIns="0" rtlCol="0"/>
            <a:lstStyle/>
            <a:p>
              <a:endParaRPr/>
            </a:p>
          </p:txBody>
        </p:sp>
      </p:grpSp>
      <p:sp>
        <p:nvSpPr>
          <p:cNvPr id="10" name="Slide Number Placeholder 9">
            <a:extLst>
              <a:ext uri="{FF2B5EF4-FFF2-40B4-BE49-F238E27FC236}">
                <a16:creationId xmlns:a16="http://schemas.microsoft.com/office/drawing/2014/main" id="{3D80F807-16F2-4AF7-85C4-C90B33B1C06F}"/>
              </a:ext>
            </a:extLst>
          </p:cNvPr>
          <p:cNvSpPr>
            <a:spLocks noGrp="1"/>
          </p:cNvSpPr>
          <p:nvPr>
            <p:ph type="sldNum" sz="quarter" idx="7"/>
          </p:nvPr>
        </p:nvSpPr>
        <p:spPr/>
        <p:txBody>
          <a:bodyPr/>
          <a:lstStyle/>
          <a:p>
            <a:fld id="{B6F15528-21DE-4FAA-801E-634DDDAF4B2B}"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p:nvPr/>
        </p:nvSpPr>
        <p:spPr>
          <a:xfrm>
            <a:off x="798575" y="2122932"/>
            <a:ext cx="8392795" cy="1767839"/>
          </a:xfrm>
          <a:prstGeom prst="rect">
            <a:avLst/>
          </a:prstGeom>
          <a:solidFill>
            <a:srgbClr val="C4EDFF"/>
          </a:solidFill>
          <a:ln w="12192">
            <a:solidFill>
              <a:srgbClr val="000000"/>
            </a:solidFill>
          </a:ln>
        </p:spPr>
        <p:txBody>
          <a:bodyPr vert="horz" wrap="square" lIns="0" tIns="35560" rIns="0" bIns="0" rtlCol="0">
            <a:spAutoFit/>
          </a:bodyPr>
          <a:lstStyle/>
          <a:p>
            <a:pPr marL="89535">
              <a:lnSpc>
                <a:spcPct val="100000"/>
              </a:lnSpc>
              <a:spcBef>
                <a:spcPts val="280"/>
              </a:spcBef>
            </a:pPr>
            <a:r>
              <a:rPr sz="2000" b="1" spc="-5" dirty="0">
                <a:latin typeface="Georgia"/>
                <a:cs typeface="Georgia"/>
              </a:rPr>
              <a:t>Step</a:t>
            </a:r>
            <a:r>
              <a:rPr sz="2000" b="1" spc="10" dirty="0">
                <a:latin typeface="Georgia"/>
                <a:cs typeface="Georgia"/>
              </a:rPr>
              <a:t> </a:t>
            </a:r>
            <a:r>
              <a:rPr sz="2000" b="1" spc="-10" dirty="0">
                <a:latin typeface="Georgia"/>
                <a:cs typeface="Georgia"/>
              </a:rPr>
              <a:t>4:</a:t>
            </a:r>
            <a:endParaRPr sz="2000">
              <a:latin typeface="Georgia"/>
              <a:cs typeface="Georgia"/>
            </a:endParaRPr>
          </a:p>
          <a:p>
            <a:pPr marL="375920" indent="-287020">
              <a:lnSpc>
                <a:spcPct val="100000"/>
              </a:lnSpc>
              <a:spcBef>
                <a:spcPts val="5"/>
              </a:spcBef>
              <a:buFont typeface="Arial"/>
              <a:buChar char="•"/>
              <a:tabLst>
                <a:tab pos="375920" algn="l"/>
                <a:tab pos="376555" algn="l"/>
              </a:tabLst>
            </a:pPr>
            <a:r>
              <a:rPr sz="1800" dirty="0">
                <a:latin typeface="Georgia"/>
                <a:cs typeface="Georgia"/>
              </a:rPr>
              <a:t>Peel off </a:t>
            </a:r>
            <a:r>
              <a:rPr sz="1800" spc="-5" dirty="0">
                <a:latin typeface="Georgia"/>
                <a:cs typeface="Georgia"/>
              </a:rPr>
              <a:t>adhesive </a:t>
            </a:r>
            <a:r>
              <a:rPr sz="1800" dirty="0">
                <a:latin typeface="Georgia"/>
                <a:cs typeface="Georgia"/>
              </a:rPr>
              <a:t>liner </a:t>
            </a:r>
            <a:r>
              <a:rPr sz="1800" spc="-5" dirty="0">
                <a:latin typeface="Georgia"/>
                <a:cs typeface="Georgia"/>
              </a:rPr>
              <a:t>from </a:t>
            </a:r>
            <a:r>
              <a:rPr sz="1800" dirty="0">
                <a:latin typeface="Georgia"/>
                <a:cs typeface="Georgia"/>
              </a:rPr>
              <a:t>the </a:t>
            </a:r>
            <a:r>
              <a:rPr sz="1800" spc="-5" dirty="0">
                <a:latin typeface="Georgia"/>
                <a:cs typeface="Georgia"/>
              </a:rPr>
              <a:t>right </a:t>
            </a:r>
            <a:r>
              <a:rPr sz="1800" dirty="0">
                <a:latin typeface="Georgia"/>
                <a:cs typeface="Georgia"/>
              </a:rPr>
              <a:t>edge of the test</a:t>
            </a:r>
            <a:r>
              <a:rPr sz="1800" spc="65" dirty="0">
                <a:latin typeface="Georgia"/>
                <a:cs typeface="Georgia"/>
              </a:rPr>
              <a:t> </a:t>
            </a:r>
            <a:r>
              <a:rPr sz="1800" spc="-5" dirty="0">
                <a:latin typeface="Georgia"/>
                <a:cs typeface="Georgia"/>
              </a:rPr>
              <a:t>card</a:t>
            </a:r>
            <a:endParaRPr sz="1800">
              <a:latin typeface="Georgia"/>
              <a:cs typeface="Georgia"/>
            </a:endParaRPr>
          </a:p>
          <a:p>
            <a:pPr marL="375920" indent="-287020">
              <a:lnSpc>
                <a:spcPct val="100000"/>
              </a:lnSpc>
              <a:buFont typeface="Arial"/>
              <a:buChar char="•"/>
              <a:tabLst>
                <a:tab pos="375920" algn="l"/>
                <a:tab pos="376555" algn="l"/>
              </a:tabLst>
            </a:pPr>
            <a:r>
              <a:rPr sz="1800" spc="-5" dirty="0">
                <a:latin typeface="Georgia"/>
                <a:cs typeface="Georgia"/>
              </a:rPr>
              <a:t>Close </a:t>
            </a:r>
            <a:r>
              <a:rPr sz="1800" dirty="0">
                <a:latin typeface="Georgia"/>
                <a:cs typeface="Georgia"/>
              </a:rPr>
              <a:t>and </a:t>
            </a:r>
            <a:r>
              <a:rPr sz="1800" spc="-5" dirty="0">
                <a:latin typeface="Georgia"/>
                <a:cs typeface="Georgia"/>
              </a:rPr>
              <a:t>securely </a:t>
            </a:r>
            <a:r>
              <a:rPr sz="1800" dirty="0">
                <a:latin typeface="Georgia"/>
                <a:cs typeface="Georgia"/>
              </a:rPr>
              <a:t>seal the</a:t>
            </a:r>
            <a:r>
              <a:rPr sz="1800" spc="-20" dirty="0">
                <a:latin typeface="Georgia"/>
                <a:cs typeface="Georgia"/>
              </a:rPr>
              <a:t> </a:t>
            </a:r>
            <a:r>
              <a:rPr sz="1800" dirty="0">
                <a:latin typeface="Georgia"/>
                <a:cs typeface="Georgia"/>
              </a:rPr>
              <a:t>card</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To </a:t>
            </a:r>
            <a:r>
              <a:rPr sz="1800" spc="-5" dirty="0">
                <a:latin typeface="Georgia"/>
                <a:cs typeface="Georgia"/>
              </a:rPr>
              <a:t>ensure </a:t>
            </a:r>
            <a:r>
              <a:rPr sz="1800" dirty="0">
                <a:latin typeface="Georgia"/>
                <a:cs typeface="Georgia"/>
              </a:rPr>
              <a:t>proper test </a:t>
            </a:r>
            <a:r>
              <a:rPr sz="1800" spc="-5" dirty="0">
                <a:latin typeface="Georgia"/>
                <a:cs typeface="Georgia"/>
              </a:rPr>
              <a:t>performance </a:t>
            </a:r>
            <a:r>
              <a:rPr sz="1800" dirty="0">
                <a:latin typeface="Georgia"/>
                <a:cs typeface="Georgia"/>
              </a:rPr>
              <a:t>read results </a:t>
            </a:r>
            <a:r>
              <a:rPr sz="1800" spc="5" dirty="0">
                <a:latin typeface="Georgia"/>
                <a:cs typeface="Georgia"/>
              </a:rPr>
              <a:t>at </a:t>
            </a:r>
            <a:r>
              <a:rPr sz="1800" b="1" dirty="0">
                <a:latin typeface="Georgia"/>
                <a:cs typeface="Georgia"/>
              </a:rPr>
              <a:t>15 </a:t>
            </a:r>
            <a:r>
              <a:rPr sz="1800" b="1" spc="-5" dirty="0">
                <a:latin typeface="Georgia"/>
                <a:cs typeface="Georgia"/>
              </a:rPr>
              <a:t>minutes </a:t>
            </a:r>
            <a:r>
              <a:rPr sz="1800" dirty="0">
                <a:latin typeface="Georgia"/>
                <a:cs typeface="Georgia"/>
              </a:rPr>
              <a:t>and </a:t>
            </a:r>
            <a:r>
              <a:rPr sz="1800" spc="5" dirty="0">
                <a:latin typeface="Georgia"/>
                <a:cs typeface="Georgia"/>
              </a:rPr>
              <a:t>not</a:t>
            </a:r>
            <a:r>
              <a:rPr sz="1800" spc="15" dirty="0">
                <a:latin typeface="Georgia"/>
                <a:cs typeface="Georgia"/>
              </a:rPr>
              <a:t> </a:t>
            </a:r>
            <a:r>
              <a:rPr sz="1800" spc="-5" dirty="0">
                <a:latin typeface="Georgia"/>
                <a:cs typeface="Georgia"/>
              </a:rPr>
              <a:t>before</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Results </a:t>
            </a:r>
            <a:r>
              <a:rPr sz="1800" spc="-5" dirty="0">
                <a:latin typeface="Georgia"/>
                <a:cs typeface="Georgia"/>
              </a:rPr>
              <a:t>should </a:t>
            </a:r>
            <a:r>
              <a:rPr sz="1800" spc="5" dirty="0">
                <a:latin typeface="Georgia"/>
                <a:cs typeface="Georgia"/>
              </a:rPr>
              <a:t>not </a:t>
            </a:r>
            <a:r>
              <a:rPr sz="1800" spc="-5" dirty="0">
                <a:latin typeface="Georgia"/>
                <a:cs typeface="Georgia"/>
              </a:rPr>
              <a:t>be </a:t>
            </a:r>
            <a:r>
              <a:rPr sz="1800" dirty="0">
                <a:latin typeface="Georgia"/>
                <a:cs typeface="Georgia"/>
              </a:rPr>
              <a:t>read after </a:t>
            </a:r>
            <a:r>
              <a:rPr sz="1800" spc="5" dirty="0">
                <a:latin typeface="Georgia"/>
                <a:cs typeface="Georgia"/>
              </a:rPr>
              <a:t>30</a:t>
            </a:r>
            <a:r>
              <a:rPr sz="1800" spc="-30" dirty="0">
                <a:latin typeface="Georgia"/>
                <a:cs typeface="Georgia"/>
              </a:rPr>
              <a:t> </a:t>
            </a:r>
            <a:r>
              <a:rPr sz="1800" dirty="0">
                <a:latin typeface="Georgia"/>
                <a:cs typeface="Georgia"/>
              </a:rPr>
              <a:t>minutes</a:t>
            </a:r>
            <a:endParaRPr sz="1800">
              <a:latin typeface="Georgia"/>
              <a:cs typeface="Georgia"/>
            </a:endParaRPr>
          </a:p>
        </p:txBody>
      </p:sp>
      <p:sp>
        <p:nvSpPr>
          <p:cNvPr id="6" name="object 6"/>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grpSp>
        <p:nvGrpSpPr>
          <p:cNvPr id="7" name="object 7"/>
          <p:cNvGrpSpPr/>
          <p:nvPr/>
        </p:nvGrpSpPr>
        <p:grpSpPr>
          <a:xfrm>
            <a:off x="3684270" y="4222241"/>
            <a:ext cx="2658110" cy="2289175"/>
            <a:chOff x="3684270" y="4222241"/>
            <a:chExt cx="2658110" cy="2289175"/>
          </a:xfrm>
        </p:grpSpPr>
        <p:sp>
          <p:nvSpPr>
            <p:cNvPr id="8" name="object 8"/>
            <p:cNvSpPr/>
            <p:nvPr/>
          </p:nvSpPr>
          <p:spPr>
            <a:xfrm>
              <a:off x="3721608" y="4259580"/>
              <a:ext cx="2500617" cy="221437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703320" y="4241291"/>
              <a:ext cx="2620010" cy="2251075"/>
            </a:xfrm>
            <a:custGeom>
              <a:avLst/>
              <a:gdLst/>
              <a:ahLst/>
              <a:cxnLst/>
              <a:rect l="l" t="t" r="r" b="b"/>
              <a:pathLst>
                <a:path w="2620010" h="2251075">
                  <a:moveTo>
                    <a:pt x="0" y="0"/>
                  </a:moveTo>
                  <a:lnTo>
                    <a:pt x="2619756" y="0"/>
                  </a:lnTo>
                  <a:lnTo>
                    <a:pt x="2619756" y="2250947"/>
                  </a:lnTo>
                  <a:lnTo>
                    <a:pt x="0" y="2250947"/>
                  </a:lnTo>
                  <a:lnTo>
                    <a:pt x="0" y="0"/>
                  </a:lnTo>
                  <a:close/>
                </a:path>
              </a:pathLst>
            </a:custGeom>
            <a:ln w="38100">
              <a:solidFill>
                <a:srgbClr val="AFE6FF"/>
              </a:solidFill>
            </a:ln>
          </p:spPr>
          <p:txBody>
            <a:bodyPr wrap="square" lIns="0" tIns="0" rIns="0" bIns="0" rtlCol="0"/>
            <a:lstStyle/>
            <a:p>
              <a:endParaRPr/>
            </a:p>
          </p:txBody>
        </p:sp>
      </p:grpSp>
      <p:sp>
        <p:nvSpPr>
          <p:cNvPr id="10" name="Slide Number Placeholder 9">
            <a:extLst>
              <a:ext uri="{FF2B5EF4-FFF2-40B4-BE49-F238E27FC236}">
                <a16:creationId xmlns:a16="http://schemas.microsoft.com/office/drawing/2014/main" id="{AF86663D-60E0-491A-B18B-EDD40DA3772D}"/>
              </a:ext>
            </a:extLst>
          </p:cNvPr>
          <p:cNvSpPr>
            <a:spLocks noGrp="1"/>
          </p:cNvSpPr>
          <p:nvPr>
            <p:ph type="sldNum" sz="quarter" idx="7"/>
          </p:nvPr>
        </p:nvSpPr>
        <p:spPr/>
        <p:txBody>
          <a:bodyPr/>
          <a:lstStyle/>
          <a:p>
            <a:fld id="{B6F15528-21DE-4FAA-801E-634DDDAF4B2B}"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795015" y="700550"/>
            <a:ext cx="312483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Result</a:t>
            </a:r>
            <a:r>
              <a:rPr sz="2600" spc="-65" dirty="0">
                <a:solidFill>
                  <a:srgbClr val="009CDD"/>
                </a:solidFill>
              </a:rPr>
              <a:t> </a:t>
            </a:r>
            <a:r>
              <a:rPr sz="2600" dirty="0">
                <a:solidFill>
                  <a:srgbClr val="009CDD"/>
                </a:solidFill>
              </a:rPr>
              <a:t>Interpretation</a:t>
            </a:r>
            <a:endParaRPr sz="2600"/>
          </a:p>
        </p:txBody>
      </p:sp>
      <p:sp>
        <p:nvSpPr>
          <p:cNvPr id="5" name="object 5"/>
          <p:cNvSpPr/>
          <p:nvPr/>
        </p:nvSpPr>
        <p:spPr>
          <a:xfrm>
            <a:off x="883919" y="1469136"/>
            <a:ext cx="8152130" cy="5096510"/>
          </a:xfrm>
          <a:custGeom>
            <a:avLst/>
            <a:gdLst/>
            <a:ahLst/>
            <a:cxnLst/>
            <a:rect l="l" t="t" r="r" b="b"/>
            <a:pathLst>
              <a:path w="8152130" h="5096509">
                <a:moveTo>
                  <a:pt x="0" y="2499360"/>
                </a:moveTo>
                <a:lnTo>
                  <a:pt x="8151876" y="2499360"/>
                </a:lnTo>
              </a:path>
              <a:path w="8152130" h="5096509">
                <a:moveTo>
                  <a:pt x="4571" y="0"/>
                </a:moveTo>
                <a:lnTo>
                  <a:pt x="4571" y="5096256"/>
                </a:lnTo>
              </a:path>
              <a:path w="8152130" h="5096509">
                <a:moveTo>
                  <a:pt x="8145779" y="0"/>
                </a:moveTo>
                <a:lnTo>
                  <a:pt x="8145779" y="5096256"/>
                </a:lnTo>
              </a:path>
              <a:path w="8152130" h="5096509">
                <a:moveTo>
                  <a:pt x="0" y="4571"/>
                </a:moveTo>
                <a:lnTo>
                  <a:pt x="8151876" y="4571"/>
                </a:lnTo>
              </a:path>
              <a:path w="8152130" h="5096509">
                <a:moveTo>
                  <a:pt x="0" y="5090160"/>
                </a:moveTo>
                <a:lnTo>
                  <a:pt x="8151876" y="5090160"/>
                </a:lnTo>
              </a:path>
            </a:pathLst>
          </a:custGeom>
          <a:ln w="9144">
            <a:solidFill>
              <a:srgbClr val="000000"/>
            </a:solidFill>
          </a:ln>
        </p:spPr>
        <p:txBody>
          <a:bodyPr wrap="square" lIns="0" tIns="0" rIns="0" bIns="0" rtlCol="0"/>
          <a:lstStyle/>
          <a:p>
            <a:endParaRPr/>
          </a:p>
        </p:txBody>
      </p:sp>
      <p:sp>
        <p:nvSpPr>
          <p:cNvPr id="6" name="object 6"/>
          <p:cNvSpPr txBox="1"/>
          <p:nvPr/>
        </p:nvSpPr>
        <p:spPr>
          <a:xfrm>
            <a:off x="967180" y="1497571"/>
            <a:ext cx="5214620" cy="170370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Georgia"/>
                <a:cs typeface="Georgia"/>
              </a:rPr>
              <a:t>Negative</a:t>
            </a:r>
            <a:endParaRPr sz="2000">
              <a:latin typeface="Georgia"/>
              <a:cs typeface="Georgia"/>
            </a:endParaRPr>
          </a:p>
          <a:p>
            <a:pPr>
              <a:lnSpc>
                <a:spcPct val="100000"/>
              </a:lnSpc>
              <a:spcBef>
                <a:spcPts val="5"/>
              </a:spcBef>
            </a:pPr>
            <a:endParaRPr sz="1900">
              <a:latin typeface="Georgia"/>
              <a:cs typeface="Georgia"/>
            </a:endParaRPr>
          </a:p>
          <a:p>
            <a:pPr marL="299085" marR="16510" indent="-287020">
              <a:lnSpc>
                <a:spcPct val="100000"/>
              </a:lnSpc>
              <a:buFont typeface="Arial"/>
              <a:buChar char="•"/>
              <a:tabLst>
                <a:tab pos="299085" algn="l"/>
                <a:tab pos="299720" algn="l"/>
              </a:tabLst>
            </a:pPr>
            <a:r>
              <a:rPr sz="1800" b="1" dirty="0">
                <a:latin typeface="Georgia"/>
                <a:cs typeface="Georgia"/>
              </a:rPr>
              <a:t>One </a:t>
            </a:r>
            <a:r>
              <a:rPr sz="1800" b="1" spc="-5" dirty="0">
                <a:solidFill>
                  <a:srgbClr val="FF5675"/>
                </a:solidFill>
                <a:latin typeface="Georgia"/>
                <a:cs typeface="Georgia"/>
              </a:rPr>
              <a:t>pink/purple </a:t>
            </a:r>
            <a:r>
              <a:rPr sz="1800" b="1" spc="-5" dirty="0">
                <a:latin typeface="Georgia"/>
                <a:cs typeface="Georgia"/>
              </a:rPr>
              <a:t>colored line </a:t>
            </a:r>
            <a:r>
              <a:rPr sz="1800" spc="-5" dirty="0">
                <a:latin typeface="Georgia"/>
                <a:cs typeface="Georgia"/>
              </a:rPr>
              <a:t>in the top half  </a:t>
            </a:r>
            <a:r>
              <a:rPr sz="1800" dirty="0">
                <a:latin typeface="Georgia"/>
                <a:cs typeface="Georgia"/>
              </a:rPr>
              <a:t>of the </a:t>
            </a:r>
            <a:r>
              <a:rPr sz="1800" spc="-5" dirty="0">
                <a:latin typeface="Georgia"/>
                <a:cs typeface="Georgia"/>
              </a:rPr>
              <a:t>window, in </a:t>
            </a:r>
            <a:r>
              <a:rPr sz="1800" dirty="0">
                <a:latin typeface="Georgia"/>
                <a:cs typeface="Georgia"/>
              </a:rPr>
              <a:t>the </a:t>
            </a:r>
            <a:r>
              <a:rPr sz="1800" spc="-5" dirty="0">
                <a:latin typeface="Georgia"/>
                <a:cs typeface="Georgia"/>
              </a:rPr>
              <a:t>Control Line</a:t>
            </a:r>
            <a:r>
              <a:rPr sz="1800" spc="10" dirty="0">
                <a:latin typeface="Georgia"/>
                <a:cs typeface="Georgia"/>
              </a:rPr>
              <a:t> </a:t>
            </a:r>
            <a:r>
              <a:rPr sz="1800" spc="-5" dirty="0">
                <a:latin typeface="Georgia"/>
                <a:cs typeface="Georgia"/>
              </a:rPr>
              <a:t>position</a:t>
            </a:r>
            <a:endParaRPr sz="1800">
              <a:latin typeface="Georgia"/>
              <a:cs typeface="Georgia"/>
            </a:endParaRPr>
          </a:p>
          <a:p>
            <a:pPr>
              <a:lnSpc>
                <a:spcPct val="100000"/>
              </a:lnSpc>
              <a:buFont typeface="Arial"/>
              <a:buChar char="•"/>
            </a:pPr>
            <a:endParaRPr sz="1900">
              <a:latin typeface="Georgia"/>
              <a:cs typeface="Georgia"/>
            </a:endParaRPr>
          </a:p>
          <a:p>
            <a:pPr marL="299085" indent="-287020">
              <a:lnSpc>
                <a:spcPct val="100000"/>
              </a:lnSpc>
              <a:spcBef>
                <a:spcPts val="5"/>
              </a:spcBef>
              <a:buFont typeface="Arial"/>
              <a:buChar char="•"/>
              <a:tabLst>
                <a:tab pos="299085" algn="l"/>
                <a:tab pos="299720" algn="l"/>
              </a:tabLst>
            </a:pPr>
            <a:r>
              <a:rPr sz="1800" spc="-5" dirty="0">
                <a:latin typeface="Georgia"/>
                <a:cs typeface="Georgia"/>
              </a:rPr>
              <a:t>Indicates </a:t>
            </a:r>
            <a:r>
              <a:rPr sz="1800" dirty="0">
                <a:latin typeface="Georgia"/>
                <a:cs typeface="Georgia"/>
              </a:rPr>
              <a:t>a </a:t>
            </a:r>
            <a:r>
              <a:rPr sz="1800" spc="-5" dirty="0">
                <a:latin typeface="Georgia"/>
                <a:cs typeface="Georgia"/>
              </a:rPr>
              <a:t>negative result </a:t>
            </a:r>
            <a:r>
              <a:rPr sz="1800" dirty="0">
                <a:latin typeface="Georgia"/>
                <a:cs typeface="Georgia"/>
              </a:rPr>
              <a:t>&amp; </a:t>
            </a:r>
            <a:r>
              <a:rPr sz="1800" spc="5" dirty="0">
                <a:latin typeface="Georgia"/>
                <a:cs typeface="Georgia"/>
              </a:rPr>
              <a:t>no </a:t>
            </a:r>
            <a:r>
              <a:rPr sz="1800" spc="-5" dirty="0">
                <a:latin typeface="Georgia"/>
                <a:cs typeface="Georgia"/>
              </a:rPr>
              <a:t>antigen</a:t>
            </a:r>
            <a:r>
              <a:rPr sz="1800" spc="35" dirty="0">
                <a:latin typeface="Georgia"/>
                <a:cs typeface="Georgia"/>
              </a:rPr>
              <a:t> </a:t>
            </a:r>
            <a:r>
              <a:rPr sz="1800" dirty="0">
                <a:latin typeface="Georgia"/>
                <a:cs typeface="Georgia"/>
              </a:rPr>
              <a:t>detected</a:t>
            </a:r>
            <a:endParaRPr sz="1800">
              <a:latin typeface="Georgia"/>
              <a:cs typeface="Georgia"/>
            </a:endParaRPr>
          </a:p>
        </p:txBody>
      </p:sp>
      <p:sp>
        <p:nvSpPr>
          <p:cNvPr id="7" name="object 7"/>
          <p:cNvSpPr txBox="1"/>
          <p:nvPr/>
        </p:nvSpPr>
        <p:spPr>
          <a:xfrm>
            <a:off x="967180" y="3992322"/>
            <a:ext cx="5032375" cy="225234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Georgia"/>
                <a:cs typeface="Georgia"/>
              </a:rPr>
              <a:t>Positive</a:t>
            </a:r>
            <a:endParaRPr sz="2000">
              <a:latin typeface="Georgia"/>
              <a:cs typeface="Georgia"/>
            </a:endParaRPr>
          </a:p>
          <a:p>
            <a:pPr>
              <a:lnSpc>
                <a:spcPct val="100000"/>
              </a:lnSpc>
              <a:spcBef>
                <a:spcPts val="5"/>
              </a:spcBef>
            </a:pPr>
            <a:endParaRPr sz="1900">
              <a:latin typeface="Georgia"/>
              <a:cs typeface="Georgia"/>
            </a:endParaRPr>
          </a:p>
          <a:p>
            <a:pPr marL="299085" marR="5080" indent="-287020">
              <a:lnSpc>
                <a:spcPct val="100000"/>
              </a:lnSpc>
              <a:buFont typeface="Arial"/>
              <a:buChar char="•"/>
              <a:tabLst>
                <a:tab pos="299085" algn="l"/>
                <a:tab pos="299720" algn="l"/>
              </a:tabLst>
            </a:pPr>
            <a:r>
              <a:rPr sz="1800" b="1" dirty="0">
                <a:latin typeface="Georgia"/>
                <a:cs typeface="Georgia"/>
              </a:rPr>
              <a:t>Two </a:t>
            </a:r>
            <a:r>
              <a:rPr sz="1800" b="1" spc="-5" dirty="0">
                <a:solidFill>
                  <a:srgbClr val="FF5675"/>
                </a:solidFill>
                <a:latin typeface="Georgia"/>
                <a:cs typeface="Georgia"/>
              </a:rPr>
              <a:t>pink/purple </a:t>
            </a:r>
            <a:r>
              <a:rPr sz="1800" b="1" spc="-5" dirty="0">
                <a:latin typeface="Georgia"/>
                <a:cs typeface="Georgia"/>
              </a:rPr>
              <a:t>colored lines </a:t>
            </a:r>
            <a:r>
              <a:rPr sz="1800" spc="-5" dirty="0">
                <a:latin typeface="Georgia"/>
                <a:cs typeface="Georgia"/>
              </a:rPr>
              <a:t>in both </a:t>
            </a:r>
            <a:r>
              <a:rPr sz="1800" dirty="0">
                <a:latin typeface="Georgia"/>
                <a:cs typeface="Georgia"/>
              </a:rPr>
              <a:t>the  </a:t>
            </a:r>
            <a:r>
              <a:rPr sz="1800" spc="-5" dirty="0">
                <a:latin typeface="Georgia"/>
                <a:cs typeface="Georgia"/>
              </a:rPr>
              <a:t>Control </a:t>
            </a:r>
            <a:r>
              <a:rPr sz="1800" dirty="0">
                <a:latin typeface="Georgia"/>
                <a:cs typeface="Georgia"/>
              </a:rPr>
              <a:t>&amp; </a:t>
            </a:r>
            <a:r>
              <a:rPr sz="1800" spc="-5" dirty="0">
                <a:latin typeface="Georgia"/>
                <a:cs typeface="Georgia"/>
              </a:rPr>
              <a:t>Sample Line</a:t>
            </a:r>
            <a:r>
              <a:rPr sz="1800" spc="15" dirty="0">
                <a:latin typeface="Georgia"/>
                <a:cs typeface="Georgia"/>
              </a:rPr>
              <a:t> </a:t>
            </a:r>
            <a:r>
              <a:rPr sz="1800" spc="-5" dirty="0">
                <a:latin typeface="Georgia"/>
                <a:cs typeface="Georgia"/>
              </a:rPr>
              <a:t>position</a:t>
            </a:r>
            <a:endParaRPr sz="1800">
              <a:latin typeface="Georgia"/>
              <a:cs typeface="Georgia"/>
            </a:endParaRPr>
          </a:p>
          <a:p>
            <a:pPr>
              <a:lnSpc>
                <a:spcPct val="100000"/>
              </a:lnSpc>
              <a:buFont typeface="Arial"/>
              <a:buChar char="•"/>
            </a:pPr>
            <a:endParaRPr sz="1900">
              <a:latin typeface="Georgia"/>
              <a:cs typeface="Georgia"/>
            </a:endParaRPr>
          </a:p>
          <a:p>
            <a:pPr marL="299085" indent="-287020">
              <a:lnSpc>
                <a:spcPct val="100000"/>
              </a:lnSpc>
              <a:spcBef>
                <a:spcPts val="5"/>
              </a:spcBef>
              <a:buFont typeface="Arial"/>
              <a:buChar char="•"/>
              <a:tabLst>
                <a:tab pos="299085" algn="l"/>
                <a:tab pos="299720" algn="l"/>
              </a:tabLst>
            </a:pPr>
            <a:r>
              <a:rPr sz="1800" spc="-5" dirty="0">
                <a:latin typeface="Georgia"/>
                <a:cs typeface="Georgia"/>
              </a:rPr>
              <a:t>Indicates COVID-19 </a:t>
            </a:r>
            <a:r>
              <a:rPr sz="1800" dirty="0">
                <a:latin typeface="Georgia"/>
                <a:cs typeface="Georgia"/>
              </a:rPr>
              <a:t>antigen was</a:t>
            </a:r>
            <a:r>
              <a:rPr sz="1800" spc="-40" dirty="0">
                <a:latin typeface="Georgia"/>
                <a:cs typeface="Georgia"/>
              </a:rPr>
              <a:t> </a:t>
            </a:r>
            <a:r>
              <a:rPr sz="1800" dirty="0">
                <a:latin typeface="Georgia"/>
                <a:cs typeface="Georgia"/>
              </a:rPr>
              <a:t>detected</a:t>
            </a:r>
            <a:endParaRPr sz="1800">
              <a:latin typeface="Georgia"/>
              <a:cs typeface="Georgia"/>
            </a:endParaRPr>
          </a:p>
          <a:p>
            <a:pPr>
              <a:lnSpc>
                <a:spcPct val="100000"/>
              </a:lnSpc>
              <a:buFont typeface="Arial"/>
              <a:buChar char="•"/>
            </a:pPr>
            <a:endParaRPr sz="1900">
              <a:latin typeface="Georgia"/>
              <a:cs typeface="Georgia"/>
            </a:endParaRPr>
          </a:p>
          <a:p>
            <a:pPr marL="299085" indent="-287020">
              <a:lnSpc>
                <a:spcPct val="100000"/>
              </a:lnSpc>
              <a:buFont typeface="Arial"/>
              <a:buChar char="•"/>
              <a:tabLst>
                <a:tab pos="299085" algn="l"/>
                <a:tab pos="299720" algn="l"/>
              </a:tabLst>
            </a:pPr>
            <a:r>
              <a:rPr sz="1800" dirty="0">
                <a:latin typeface="Georgia"/>
                <a:cs typeface="Georgia"/>
              </a:rPr>
              <a:t>Any </a:t>
            </a:r>
            <a:r>
              <a:rPr sz="1800" spc="-5" dirty="0">
                <a:latin typeface="Georgia"/>
                <a:cs typeface="Georgia"/>
              </a:rPr>
              <a:t>visible pink/purple line is positive</a:t>
            </a:r>
            <a:endParaRPr sz="1800">
              <a:latin typeface="Georgia"/>
              <a:cs typeface="Georgia"/>
            </a:endParaRPr>
          </a:p>
        </p:txBody>
      </p:sp>
      <p:grpSp>
        <p:nvGrpSpPr>
          <p:cNvPr id="8" name="object 8"/>
          <p:cNvGrpSpPr/>
          <p:nvPr/>
        </p:nvGrpSpPr>
        <p:grpSpPr>
          <a:xfrm>
            <a:off x="6931711" y="1716482"/>
            <a:ext cx="1627505" cy="4540250"/>
            <a:chOff x="6931711" y="1716482"/>
            <a:chExt cx="1627505" cy="4540250"/>
          </a:xfrm>
        </p:grpSpPr>
        <p:sp>
          <p:nvSpPr>
            <p:cNvPr id="9" name="object 9"/>
            <p:cNvSpPr/>
            <p:nvPr/>
          </p:nvSpPr>
          <p:spPr>
            <a:xfrm>
              <a:off x="6961137" y="4192524"/>
              <a:ext cx="1597481" cy="206385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931711" y="1716482"/>
              <a:ext cx="1597775" cy="1995686"/>
            </a:xfrm>
            <a:prstGeom prst="rect">
              <a:avLst/>
            </a:prstGeom>
            <a:blipFill>
              <a:blip r:embed="rId4" cstate="print"/>
              <a:stretch>
                <a:fillRect/>
              </a:stretch>
            </a:blipFill>
          </p:spPr>
          <p:txBody>
            <a:bodyPr wrap="square" lIns="0" tIns="0" rIns="0" bIns="0" rtlCol="0"/>
            <a:lstStyle/>
            <a:p>
              <a:endParaRPr/>
            </a:p>
          </p:txBody>
        </p:sp>
      </p:grpSp>
      <p:sp>
        <p:nvSpPr>
          <p:cNvPr id="11" name="Slide Number Placeholder 10">
            <a:extLst>
              <a:ext uri="{FF2B5EF4-FFF2-40B4-BE49-F238E27FC236}">
                <a16:creationId xmlns:a16="http://schemas.microsoft.com/office/drawing/2014/main" id="{F3B9B990-CF89-4CD0-B1B4-A6683DE04C85}"/>
              </a:ext>
            </a:extLst>
          </p:cNvPr>
          <p:cNvSpPr>
            <a:spLocks noGrp="1"/>
          </p:cNvSpPr>
          <p:nvPr>
            <p:ph type="sldNum" sz="quarter" idx="7"/>
          </p:nvPr>
        </p:nvSpPr>
        <p:spPr/>
        <p:txBody>
          <a:bodyPr/>
          <a:lstStyle/>
          <a:p>
            <a:fld id="{B6F15528-21DE-4FAA-801E-634DDDAF4B2B}"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13863" y="948904"/>
            <a:ext cx="312483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Result</a:t>
            </a:r>
            <a:r>
              <a:rPr sz="2600" spc="-65" dirty="0">
                <a:solidFill>
                  <a:srgbClr val="009CDD"/>
                </a:solidFill>
              </a:rPr>
              <a:t> </a:t>
            </a:r>
            <a:r>
              <a:rPr sz="2600" dirty="0">
                <a:solidFill>
                  <a:srgbClr val="009CDD"/>
                </a:solidFill>
              </a:rPr>
              <a:t>Interpretation</a:t>
            </a:r>
            <a:endParaRPr sz="2600"/>
          </a:p>
        </p:txBody>
      </p:sp>
      <p:sp>
        <p:nvSpPr>
          <p:cNvPr id="5" name="object 5"/>
          <p:cNvSpPr txBox="1"/>
          <p:nvPr/>
        </p:nvSpPr>
        <p:spPr>
          <a:xfrm>
            <a:off x="1418844" y="1670304"/>
            <a:ext cx="7222490" cy="2042160"/>
          </a:xfrm>
          <a:prstGeom prst="rect">
            <a:avLst/>
          </a:prstGeom>
          <a:ln w="12192">
            <a:solidFill>
              <a:srgbClr val="000000"/>
            </a:solidFill>
          </a:ln>
        </p:spPr>
        <p:txBody>
          <a:bodyPr vert="horz" wrap="square" lIns="0" tIns="35560" rIns="0" bIns="0" rtlCol="0">
            <a:spAutoFit/>
          </a:bodyPr>
          <a:lstStyle/>
          <a:p>
            <a:pPr marL="89535">
              <a:lnSpc>
                <a:spcPct val="100000"/>
              </a:lnSpc>
              <a:spcBef>
                <a:spcPts val="280"/>
              </a:spcBef>
            </a:pPr>
            <a:r>
              <a:rPr sz="2000" b="1" spc="-5" dirty="0">
                <a:latin typeface="Georgia"/>
                <a:cs typeface="Georgia"/>
              </a:rPr>
              <a:t>Invalid</a:t>
            </a:r>
            <a:endParaRPr sz="2000">
              <a:latin typeface="Georgia"/>
              <a:cs typeface="Georgia"/>
            </a:endParaRPr>
          </a:p>
          <a:p>
            <a:pPr>
              <a:lnSpc>
                <a:spcPct val="100000"/>
              </a:lnSpc>
              <a:spcBef>
                <a:spcPts val="5"/>
              </a:spcBef>
            </a:pPr>
            <a:endParaRPr sz="1900">
              <a:latin typeface="Georgia"/>
              <a:cs typeface="Georgia"/>
            </a:endParaRPr>
          </a:p>
          <a:p>
            <a:pPr marL="89535">
              <a:lnSpc>
                <a:spcPct val="100000"/>
              </a:lnSpc>
              <a:spcBef>
                <a:spcPts val="5"/>
              </a:spcBef>
            </a:pPr>
            <a:r>
              <a:rPr sz="1800" b="1" dirty="0">
                <a:latin typeface="Georgia"/>
                <a:cs typeface="Georgia"/>
              </a:rPr>
              <a:t>The assay </a:t>
            </a:r>
            <a:r>
              <a:rPr sz="1800" b="1" spc="5" dirty="0">
                <a:latin typeface="Georgia"/>
                <a:cs typeface="Georgia"/>
              </a:rPr>
              <a:t>is </a:t>
            </a:r>
            <a:r>
              <a:rPr sz="1800" b="1" spc="-5" dirty="0">
                <a:latin typeface="Georgia"/>
                <a:cs typeface="Georgia"/>
              </a:rPr>
              <a:t>invalid </a:t>
            </a:r>
            <a:r>
              <a:rPr sz="1800" b="1" dirty="0">
                <a:latin typeface="Georgia"/>
                <a:cs typeface="Georgia"/>
              </a:rPr>
              <a:t>&amp; </a:t>
            </a:r>
            <a:r>
              <a:rPr sz="1800" b="1" spc="-5" dirty="0">
                <a:latin typeface="Georgia"/>
                <a:cs typeface="Georgia"/>
              </a:rPr>
              <a:t>should </a:t>
            </a:r>
            <a:r>
              <a:rPr sz="1800" b="1" dirty="0">
                <a:latin typeface="Georgia"/>
                <a:cs typeface="Georgia"/>
              </a:rPr>
              <a:t>be </a:t>
            </a:r>
            <a:r>
              <a:rPr sz="1800" b="1" spc="-5" dirty="0">
                <a:latin typeface="Georgia"/>
                <a:cs typeface="Georgia"/>
              </a:rPr>
              <a:t>repeated</a:t>
            </a:r>
            <a:r>
              <a:rPr sz="1800" b="1" dirty="0">
                <a:latin typeface="Georgia"/>
                <a:cs typeface="Georgia"/>
              </a:rPr>
              <a:t> </a:t>
            </a:r>
            <a:r>
              <a:rPr sz="1800" b="1" spc="-10" dirty="0">
                <a:latin typeface="Georgia"/>
                <a:cs typeface="Georgia"/>
              </a:rPr>
              <a:t>if:</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Only the Sample </a:t>
            </a:r>
            <a:r>
              <a:rPr sz="1800" spc="-5" dirty="0">
                <a:latin typeface="Georgia"/>
                <a:cs typeface="Georgia"/>
              </a:rPr>
              <a:t>Line is</a:t>
            </a:r>
            <a:r>
              <a:rPr sz="1800" spc="-25" dirty="0">
                <a:latin typeface="Georgia"/>
                <a:cs typeface="Georgia"/>
              </a:rPr>
              <a:t> </a:t>
            </a:r>
            <a:r>
              <a:rPr sz="1800" dirty="0">
                <a:latin typeface="Georgia"/>
                <a:cs typeface="Georgia"/>
              </a:rPr>
              <a:t>present</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No lines are</a:t>
            </a:r>
            <a:r>
              <a:rPr sz="1800" spc="-30" dirty="0">
                <a:latin typeface="Georgia"/>
                <a:cs typeface="Georgia"/>
              </a:rPr>
              <a:t> </a:t>
            </a:r>
            <a:r>
              <a:rPr sz="1800" dirty="0">
                <a:latin typeface="Georgia"/>
                <a:cs typeface="Georgia"/>
              </a:rPr>
              <a:t>present</a:t>
            </a:r>
            <a:endParaRPr sz="1800">
              <a:latin typeface="Georgia"/>
              <a:cs typeface="Georgia"/>
            </a:endParaRPr>
          </a:p>
          <a:p>
            <a:pPr marL="375920" indent="-287020">
              <a:lnSpc>
                <a:spcPct val="100000"/>
              </a:lnSpc>
              <a:buFont typeface="Arial"/>
              <a:buChar char="•"/>
              <a:tabLst>
                <a:tab pos="375920" algn="l"/>
                <a:tab pos="376555" algn="l"/>
              </a:tabLst>
            </a:pPr>
            <a:r>
              <a:rPr sz="1800" spc="-5" dirty="0">
                <a:latin typeface="Georgia"/>
                <a:cs typeface="Georgia"/>
              </a:rPr>
              <a:t>Blue Control Line </a:t>
            </a:r>
            <a:r>
              <a:rPr sz="1800" dirty="0">
                <a:latin typeface="Georgia"/>
                <a:cs typeface="Georgia"/>
              </a:rPr>
              <a:t>remains</a:t>
            </a:r>
            <a:r>
              <a:rPr sz="1800" spc="-5" dirty="0">
                <a:latin typeface="Georgia"/>
                <a:cs typeface="Georgia"/>
              </a:rPr>
              <a:t> blue</a:t>
            </a:r>
            <a:endParaRPr sz="1800">
              <a:latin typeface="Georgia"/>
              <a:cs typeface="Georgia"/>
            </a:endParaRPr>
          </a:p>
        </p:txBody>
      </p:sp>
      <p:grpSp>
        <p:nvGrpSpPr>
          <p:cNvPr id="6" name="object 6"/>
          <p:cNvGrpSpPr/>
          <p:nvPr/>
        </p:nvGrpSpPr>
        <p:grpSpPr>
          <a:xfrm>
            <a:off x="1392174" y="4036314"/>
            <a:ext cx="7274559" cy="2329180"/>
            <a:chOff x="1392174" y="4036314"/>
            <a:chExt cx="7274559" cy="2329180"/>
          </a:xfrm>
        </p:grpSpPr>
        <p:sp>
          <p:nvSpPr>
            <p:cNvPr id="7" name="object 7"/>
            <p:cNvSpPr/>
            <p:nvPr/>
          </p:nvSpPr>
          <p:spPr>
            <a:xfrm>
              <a:off x="1582985" y="4061460"/>
              <a:ext cx="6976023" cy="220686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05128" y="4049268"/>
              <a:ext cx="7248525" cy="2303145"/>
            </a:xfrm>
            <a:custGeom>
              <a:avLst/>
              <a:gdLst/>
              <a:ahLst/>
              <a:cxnLst/>
              <a:rect l="l" t="t" r="r" b="b"/>
              <a:pathLst>
                <a:path w="7248525" h="2303145">
                  <a:moveTo>
                    <a:pt x="0" y="0"/>
                  </a:moveTo>
                  <a:lnTo>
                    <a:pt x="7248143" y="0"/>
                  </a:lnTo>
                  <a:lnTo>
                    <a:pt x="7248143" y="2302764"/>
                  </a:lnTo>
                  <a:lnTo>
                    <a:pt x="0" y="2302764"/>
                  </a:lnTo>
                  <a:lnTo>
                    <a:pt x="0" y="0"/>
                  </a:lnTo>
                  <a:close/>
                </a:path>
              </a:pathLst>
            </a:custGeom>
            <a:ln w="25908">
              <a:solidFill>
                <a:srgbClr val="000000"/>
              </a:solidFill>
            </a:ln>
          </p:spPr>
          <p:txBody>
            <a:bodyPr wrap="square" lIns="0" tIns="0" rIns="0" bIns="0" rtlCol="0"/>
            <a:lstStyle/>
            <a:p>
              <a:endParaRPr/>
            </a:p>
          </p:txBody>
        </p:sp>
      </p:grpSp>
      <p:sp>
        <p:nvSpPr>
          <p:cNvPr id="9" name="object 9"/>
          <p:cNvSpPr txBox="1"/>
          <p:nvPr/>
        </p:nvSpPr>
        <p:spPr>
          <a:xfrm>
            <a:off x="2703039" y="6618184"/>
            <a:ext cx="467804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9CDD"/>
                </a:solidFill>
                <a:latin typeface="Georgia"/>
                <a:cs typeface="Georgia"/>
              </a:rPr>
              <a:t>Test should </a:t>
            </a:r>
            <a:r>
              <a:rPr sz="1600" b="1" spc="-10" dirty="0">
                <a:solidFill>
                  <a:srgbClr val="009CDD"/>
                </a:solidFill>
                <a:latin typeface="Georgia"/>
                <a:cs typeface="Georgia"/>
              </a:rPr>
              <a:t>be </a:t>
            </a:r>
            <a:r>
              <a:rPr sz="1600" b="1" spc="-5" dirty="0">
                <a:solidFill>
                  <a:srgbClr val="009CDD"/>
                </a:solidFill>
                <a:latin typeface="Georgia"/>
                <a:cs typeface="Georgia"/>
              </a:rPr>
              <a:t>discarded </a:t>
            </a:r>
            <a:r>
              <a:rPr sz="1600" b="1" spc="-10" dirty="0">
                <a:solidFill>
                  <a:srgbClr val="009CDD"/>
                </a:solidFill>
                <a:latin typeface="Georgia"/>
                <a:cs typeface="Georgia"/>
              </a:rPr>
              <a:t>as </a:t>
            </a:r>
            <a:r>
              <a:rPr sz="1600" b="1" spc="-5" dirty="0">
                <a:solidFill>
                  <a:srgbClr val="009CDD"/>
                </a:solidFill>
                <a:latin typeface="Georgia"/>
                <a:cs typeface="Georgia"/>
              </a:rPr>
              <a:t>Biohazard</a:t>
            </a:r>
            <a:r>
              <a:rPr sz="1600" b="1" spc="105" dirty="0">
                <a:solidFill>
                  <a:srgbClr val="009CDD"/>
                </a:solidFill>
                <a:latin typeface="Georgia"/>
                <a:cs typeface="Georgia"/>
              </a:rPr>
              <a:t> </a:t>
            </a:r>
            <a:r>
              <a:rPr sz="1600" b="1" spc="-5" dirty="0">
                <a:solidFill>
                  <a:srgbClr val="009CDD"/>
                </a:solidFill>
                <a:latin typeface="Georgia"/>
                <a:cs typeface="Georgia"/>
              </a:rPr>
              <a:t>waste</a:t>
            </a:r>
            <a:endParaRPr sz="1600">
              <a:latin typeface="Georgia"/>
              <a:cs typeface="Georgia"/>
            </a:endParaRPr>
          </a:p>
        </p:txBody>
      </p:sp>
      <p:sp>
        <p:nvSpPr>
          <p:cNvPr id="10" name="Slide Number Placeholder 9">
            <a:extLst>
              <a:ext uri="{FF2B5EF4-FFF2-40B4-BE49-F238E27FC236}">
                <a16:creationId xmlns:a16="http://schemas.microsoft.com/office/drawing/2014/main" id="{2344C120-72BA-472D-ACA8-AA5DE34ED816}"/>
              </a:ext>
            </a:extLst>
          </p:cNvPr>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grpSp>
        <p:nvGrpSpPr>
          <p:cNvPr id="3" name="object 3"/>
          <p:cNvGrpSpPr/>
          <p:nvPr/>
        </p:nvGrpSpPr>
        <p:grpSpPr>
          <a:xfrm>
            <a:off x="766572" y="5167884"/>
            <a:ext cx="3165475" cy="2011680"/>
            <a:chOff x="766572" y="5167884"/>
            <a:chExt cx="3165475" cy="2011680"/>
          </a:xfrm>
        </p:grpSpPr>
        <p:sp>
          <p:nvSpPr>
            <p:cNvPr id="4" name="object 4"/>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5" name="object 5"/>
            <p:cNvSpPr/>
            <p:nvPr/>
          </p:nvSpPr>
          <p:spPr>
            <a:xfrm>
              <a:off x="1497419" y="5167884"/>
              <a:ext cx="2038838" cy="1702308"/>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901752" y="715728"/>
            <a:ext cx="6680200" cy="422275"/>
          </a:xfrm>
          <a:prstGeom prst="rect">
            <a:avLst/>
          </a:prstGeom>
        </p:spPr>
        <p:txBody>
          <a:bodyPr vert="horz" wrap="square" lIns="0" tIns="12700" rIns="0" bIns="0" rtlCol="0">
            <a:spAutoFit/>
          </a:bodyPr>
          <a:lstStyle/>
          <a:p>
            <a:pPr marL="12700">
              <a:lnSpc>
                <a:spcPct val="100000"/>
              </a:lnSpc>
              <a:spcBef>
                <a:spcPts val="100"/>
              </a:spcBef>
              <a:tabLst>
                <a:tab pos="3676650" algn="l"/>
              </a:tabLst>
            </a:pPr>
            <a:r>
              <a:rPr sz="2600" spc="-5" dirty="0">
                <a:solidFill>
                  <a:srgbClr val="00AFEF"/>
                </a:solidFill>
              </a:rPr>
              <a:t>Near-Patient</a:t>
            </a:r>
            <a:r>
              <a:rPr sz="2600" spc="30" dirty="0">
                <a:solidFill>
                  <a:srgbClr val="00AFEF"/>
                </a:solidFill>
              </a:rPr>
              <a:t> </a:t>
            </a:r>
            <a:r>
              <a:rPr sz="2600" dirty="0">
                <a:solidFill>
                  <a:srgbClr val="00AFEF"/>
                </a:solidFill>
              </a:rPr>
              <a:t>Workflow:	</a:t>
            </a:r>
            <a:r>
              <a:rPr sz="2600" spc="5" dirty="0">
                <a:solidFill>
                  <a:srgbClr val="00AFEF"/>
                </a:solidFill>
              </a:rPr>
              <a:t>No </a:t>
            </a:r>
            <a:r>
              <a:rPr sz="2600" spc="-5" dirty="0">
                <a:solidFill>
                  <a:srgbClr val="00AFEF"/>
                </a:solidFill>
              </a:rPr>
              <a:t>Swab</a:t>
            </a:r>
            <a:r>
              <a:rPr sz="2600" spc="-90" dirty="0">
                <a:solidFill>
                  <a:srgbClr val="00AFEF"/>
                </a:solidFill>
              </a:rPr>
              <a:t> </a:t>
            </a:r>
            <a:r>
              <a:rPr sz="2600" dirty="0">
                <a:solidFill>
                  <a:srgbClr val="00AFEF"/>
                </a:solidFill>
              </a:rPr>
              <a:t>Transport*</a:t>
            </a:r>
            <a:endParaRPr sz="2600"/>
          </a:p>
        </p:txBody>
      </p:sp>
      <p:sp>
        <p:nvSpPr>
          <p:cNvPr id="7" name="object 7"/>
          <p:cNvSpPr txBox="1"/>
          <p:nvPr/>
        </p:nvSpPr>
        <p:spPr>
          <a:xfrm>
            <a:off x="901697" y="1077016"/>
            <a:ext cx="7266940" cy="391160"/>
          </a:xfrm>
          <a:prstGeom prst="rect">
            <a:avLst/>
          </a:prstGeom>
        </p:spPr>
        <p:txBody>
          <a:bodyPr vert="horz" wrap="square" lIns="0" tIns="12700" rIns="0" bIns="0" rtlCol="0">
            <a:spAutoFit/>
          </a:bodyPr>
          <a:lstStyle/>
          <a:p>
            <a:pPr marL="12700">
              <a:lnSpc>
                <a:spcPct val="100000"/>
              </a:lnSpc>
              <a:spcBef>
                <a:spcPts val="100"/>
              </a:spcBef>
            </a:pPr>
            <a:r>
              <a:rPr sz="2400" i="1" spc="-10" dirty="0">
                <a:solidFill>
                  <a:srgbClr val="00AFEF"/>
                </a:solidFill>
                <a:latin typeface="Georgia"/>
                <a:cs typeface="Georgia"/>
              </a:rPr>
              <a:t>Option </a:t>
            </a:r>
            <a:r>
              <a:rPr sz="2400" i="1" dirty="0">
                <a:solidFill>
                  <a:srgbClr val="00AFEF"/>
                </a:solidFill>
                <a:latin typeface="Georgia"/>
                <a:cs typeface="Georgia"/>
              </a:rPr>
              <a:t>A </a:t>
            </a:r>
            <a:r>
              <a:rPr sz="2000" i="1" dirty="0">
                <a:solidFill>
                  <a:srgbClr val="00AFEF"/>
                </a:solidFill>
                <a:latin typeface="Georgia"/>
                <a:cs typeface="Georgia"/>
              </a:rPr>
              <a:t>(Collect Patient Swab First, Prior to </a:t>
            </a:r>
            <a:r>
              <a:rPr sz="2000" i="1" spc="-5" dirty="0">
                <a:solidFill>
                  <a:srgbClr val="00AFEF"/>
                </a:solidFill>
                <a:latin typeface="Georgia"/>
                <a:cs typeface="Georgia"/>
              </a:rPr>
              <a:t>Test</a:t>
            </a:r>
            <a:r>
              <a:rPr sz="2000" i="1" spc="30" dirty="0">
                <a:solidFill>
                  <a:srgbClr val="00AFEF"/>
                </a:solidFill>
                <a:latin typeface="Georgia"/>
                <a:cs typeface="Georgia"/>
              </a:rPr>
              <a:t> </a:t>
            </a:r>
            <a:r>
              <a:rPr sz="2000" i="1" dirty="0">
                <a:solidFill>
                  <a:srgbClr val="00AFEF"/>
                </a:solidFill>
                <a:latin typeface="Georgia"/>
                <a:cs typeface="Georgia"/>
              </a:rPr>
              <a:t>Procedure)</a:t>
            </a:r>
            <a:endParaRPr sz="2000">
              <a:latin typeface="Georgia"/>
              <a:cs typeface="Georgia"/>
            </a:endParaRPr>
          </a:p>
        </p:txBody>
      </p:sp>
      <p:sp>
        <p:nvSpPr>
          <p:cNvPr id="8" name="object 8"/>
          <p:cNvSpPr txBox="1"/>
          <p:nvPr/>
        </p:nvSpPr>
        <p:spPr>
          <a:xfrm>
            <a:off x="912373" y="2210761"/>
            <a:ext cx="325056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AFEF"/>
                </a:solidFill>
                <a:latin typeface="Georgia"/>
                <a:cs typeface="Georgia"/>
              </a:rPr>
              <a:t>Step 1: </a:t>
            </a:r>
            <a:r>
              <a:rPr sz="1600" spc="-10" dirty="0">
                <a:latin typeface="Georgia"/>
                <a:cs typeface="Georgia"/>
              </a:rPr>
              <a:t>Add the Extraction</a:t>
            </a:r>
            <a:r>
              <a:rPr sz="1600" spc="114" dirty="0">
                <a:latin typeface="Georgia"/>
                <a:cs typeface="Georgia"/>
              </a:rPr>
              <a:t> </a:t>
            </a:r>
            <a:r>
              <a:rPr sz="1600" spc="-5" dirty="0">
                <a:latin typeface="Georgia"/>
                <a:cs typeface="Georgia"/>
              </a:rPr>
              <a:t>Reagent</a:t>
            </a:r>
            <a:endParaRPr sz="1600">
              <a:latin typeface="Georgia"/>
              <a:cs typeface="Georgia"/>
            </a:endParaRPr>
          </a:p>
        </p:txBody>
      </p:sp>
      <p:sp>
        <p:nvSpPr>
          <p:cNvPr id="9" name="object 9"/>
          <p:cNvSpPr txBox="1"/>
          <p:nvPr/>
        </p:nvSpPr>
        <p:spPr>
          <a:xfrm>
            <a:off x="912373" y="4374841"/>
            <a:ext cx="3870960" cy="75692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2</a:t>
            </a:r>
            <a:r>
              <a:rPr sz="1600" spc="-5" dirty="0">
                <a:solidFill>
                  <a:srgbClr val="00AFEF"/>
                </a:solidFill>
                <a:latin typeface="Georgia"/>
                <a:cs typeface="Georgia"/>
              </a:rPr>
              <a:t>: </a:t>
            </a:r>
            <a:r>
              <a:rPr sz="1600" spc="-10" dirty="0">
                <a:latin typeface="Georgia"/>
                <a:cs typeface="Georgia"/>
              </a:rPr>
              <a:t>Insert sample </a:t>
            </a:r>
            <a:r>
              <a:rPr sz="1600" spc="-5" dirty="0">
                <a:latin typeface="Georgia"/>
                <a:cs typeface="Georgia"/>
              </a:rPr>
              <a:t>into bottom </a:t>
            </a:r>
            <a:r>
              <a:rPr sz="1600" spc="-10" dirty="0">
                <a:latin typeface="Georgia"/>
                <a:cs typeface="Georgia"/>
              </a:rPr>
              <a:t>hole  </a:t>
            </a:r>
            <a:r>
              <a:rPr sz="1600" spc="-5" dirty="0">
                <a:latin typeface="Georgia"/>
                <a:cs typeface="Georgia"/>
              </a:rPr>
              <a:t>and push firmly </a:t>
            </a:r>
            <a:r>
              <a:rPr sz="1600" spc="-10" dirty="0">
                <a:latin typeface="Georgia"/>
                <a:cs typeface="Georgia"/>
              </a:rPr>
              <a:t>upwards </a:t>
            </a:r>
            <a:r>
              <a:rPr sz="1600" spc="-5" dirty="0">
                <a:latin typeface="Georgia"/>
                <a:cs typeface="Georgia"/>
              </a:rPr>
              <a:t>so tip is visible in  top</a:t>
            </a:r>
            <a:r>
              <a:rPr sz="1600" spc="-10" dirty="0">
                <a:latin typeface="Georgia"/>
                <a:cs typeface="Georgia"/>
              </a:rPr>
              <a:t> hole</a:t>
            </a:r>
            <a:endParaRPr sz="1600">
              <a:latin typeface="Georgia"/>
              <a:cs typeface="Georgia"/>
            </a:endParaRPr>
          </a:p>
        </p:txBody>
      </p:sp>
      <p:sp>
        <p:nvSpPr>
          <p:cNvPr id="10" name="object 10"/>
          <p:cNvSpPr txBox="1"/>
          <p:nvPr/>
        </p:nvSpPr>
        <p:spPr>
          <a:xfrm>
            <a:off x="5153637" y="2210761"/>
            <a:ext cx="369697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a:t>
            </a:r>
            <a:r>
              <a:rPr sz="1600" b="1" dirty="0">
                <a:solidFill>
                  <a:srgbClr val="00AFEF"/>
                </a:solidFill>
                <a:latin typeface="Georgia"/>
                <a:cs typeface="Georgia"/>
              </a:rPr>
              <a:t>3</a:t>
            </a:r>
            <a:r>
              <a:rPr sz="1600" dirty="0">
                <a:solidFill>
                  <a:srgbClr val="00AFEF"/>
                </a:solidFill>
                <a:latin typeface="Georgia"/>
                <a:cs typeface="Georgia"/>
              </a:rPr>
              <a:t>: </a:t>
            </a:r>
            <a:r>
              <a:rPr sz="1600" spc="-5" dirty="0">
                <a:latin typeface="Georgia"/>
                <a:cs typeface="Georgia"/>
              </a:rPr>
              <a:t>Rotate (twirl) </a:t>
            </a:r>
            <a:r>
              <a:rPr sz="1600" spc="-10" dirty="0">
                <a:latin typeface="Georgia"/>
                <a:cs typeface="Georgia"/>
              </a:rPr>
              <a:t>swab </a:t>
            </a:r>
            <a:r>
              <a:rPr sz="1600" spc="-5" dirty="0">
                <a:latin typeface="Georgia"/>
                <a:cs typeface="Georgia"/>
              </a:rPr>
              <a:t>shaft 3 times  </a:t>
            </a:r>
            <a:r>
              <a:rPr sz="1600" spc="-10" dirty="0">
                <a:latin typeface="Georgia"/>
                <a:cs typeface="Georgia"/>
              </a:rPr>
              <a:t>clockwise </a:t>
            </a:r>
            <a:r>
              <a:rPr sz="1600" dirty="0">
                <a:latin typeface="Georgia"/>
                <a:cs typeface="Georgia"/>
              </a:rPr>
              <a:t>(to </a:t>
            </a:r>
            <a:r>
              <a:rPr sz="1600" spc="-10" dirty="0">
                <a:latin typeface="Georgia"/>
                <a:cs typeface="Georgia"/>
              </a:rPr>
              <a:t>the</a:t>
            </a:r>
            <a:r>
              <a:rPr sz="1600" spc="55" dirty="0">
                <a:latin typeface="Georgia"/>
                <a:cs typeface="Georgia"/>
              </a:rPr>
              <a:t> </a:t>
            </a:r>
            <a:r>
              <a:rPr sz="1600" spc="-10" dirty="0">
                <a:latin typeface="Georgia"/>
                <a:cs typeface="Georgia"/>
              </a:rPr>
              <a:t>right)</a:t>
            </a:r>
            <a:endParaRPr sz="1600">
              <a:latin typeface="Georgia"/>
              <a:cs typeface="Georgia"/>
            </a:endParaRPr>
          </a:p>
        </p:txBody>
      </p:sp>
      <p:sp>
        <p:nvSpPr>
          <p:cNvPr id="11" name="object 11"/>
          <p:cNvSpPr txBox="1"/>
          <p:nvPr/>
        </p:nvSpPr>
        <p:spPr>
          <a:xfrm>
            <a:off x="5153637" y="4374841"/>
            <a:ext cx="3714115" cy="75692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4: </a:t>
            </a:r>
            <a:r>
              <a:rPr sz="1600" spc="-10" dirty="0">
                <a:latin typeface="Georgia"/>
                <a:cs typeface="Georgia"/>
              </a:rPr>
              <a:t>Peel </a:t>
            </a:r>
            <a:r>
              <a:rPr sz="1600" spc="-5" dirty="0">
                <a:latin typeface="Georgia"/>
                <a:cs typeface="Georgia"/>
              </a:rPr>
              <a:t>off </a:t>
            </a:r>
            <a:r>
              <a:rPr sz="1600" spc="-10" dirty="0">
                <a:latin typeface="Georgia"/>
                <a:cs typeface="Georgia"/>
              </a:rPr>
              <a:t>adhesive </a:t>
            </a:r>
            <a:r>
              <a:rPr sz="1600" spc="-5" dirty="0">
                <a:latin typeface="Georgia"/>
                <a:cs typeface="Georgia"/>
              </a:rPr>
              <a:t>liner, close and  </a:t>
            </a:r>
            <a:r>
              <a:rPr sz="1600" spc="-10" dirty="0">
                <a:latin typeface="Georgia"/>
                <a:cs typeface="Georgia"/>
              </a:rPr>
              <a:t>securely </a:t>
            </a:r>
            <a:r>
              <a:rPr sz="1600" spc="-5" dirty="0">
                <a:latin typeface="Georgia"/>
                <a:cs typeface="Georgia"/>
              </a:rPr>
              <a:t>seal </a:t>
            </a:r>
            <a:r>
              <a:rPr sz="1600" spc="-10" dirty="0">
                <a:latin typeface="Georgia"/>
                <a:cs typeface="Georgia"/>
              </a:rPr>
              <a:t>card. </a:t>
            </a:r>
            <a:r>
              <a:rPr sz="1600" spc="-5" dirty="0">
                <a:latin typeface="Georgia"/>
                <a:cs typeface="Georgia"/>
              </a:rPr>
              <a:t>Read results in </a:t>
            </a:r>
            <a:r>
              <a:rPr sz="1600" spc="-10" dirty="0">
                <a:latin typeface="Georgia"/>
                <a:cs typeface="Georgia"/>
              </a:rPr>
              <a:t>the  </a:t>
            </a:r>
            <a:r>
              <a:rPr sz="1600" spc="-5" dirty="0">
                <a:latin typeface="Georgia"/>
                <a:cs typeface="Georgia"/>
              </a:rPr>
              <a:t>window 15 minutes </a:t>
            </a:r>
            <a:r>
              <a:rPr sz="1600" spc="-10" dirty="0">
                <a:latin typeface="Georgia"/>
                <a:cs typeface="Georgia"/>
              </a:rPr>
              <a:t>after </a:t>
            </a:r>
            <a:r>
              <a:rPr sz="1600" spc="-5" dirty="0">
                <a:latin typeface="Georgia"/>
                <a:cs typeface="Georgia"/>
              </a:rPr>
              <a:t>closing the</a:t>
            </a:r>
            <a:r>
              <a:rPr sz="1600" spc="100" dirty="0">
                <a:latin typeface="Georgia"/>
                <a:cs typeface="Georgia"/>
              </a:rPr>
              <a:t> </a:t>
            </a:r>
            <a:r>
              <a:rPr sz="1600" spc="-10" dirty="0">
                <a:latin typeface="Georgia"/>
                <a:cs typeface="Georgia"/>
              </a:rPr>
              <a:t>card</a:t>
            </a:r>
            <a:endParaRPr sz="1600">
              <a:latin typeface="Georgia"/>
              <a:cs typeface="Georgia"/>
            </a:endParaRPr>
          </a:p>
        </p:txBody>
      </p:sp>
      <p:sp>
        <p:nvSpPr>
          <p:cNvPr id="12" name="object 12"/>
          <p:cNvSpPr/>
          <p:nvPr/>
        </p:nvSpPr>
        <p:spPr>
          <a:xfrm>
            <a:off x="1260348" y="2667000"/>
            <a:ext cx="2210343" cy="124268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841492" y="2816806"/>
            <a:ext cx="2083069" cy="1369567"/>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179820" y="5222747"/>
            <a:ext cx="1837820" cy="1703293"/>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1005815" y="1777672"/>
            <a:ext cx="1915795" cy="260350"/>
          </a:xfrm>
          <a:prstGeom prst="rect">
            <a:avLst/>
          </a:prstGeom>
        </p:spPr>
        <p:txBody>
          <a:bodyPr vert="horz" wrap="square" lIns="0" tIns="0" rIns="0" bIns="0" rtlCol="0">
            <a:spAutoFit/>
          </a:bodyPr>
          <a:lstStyle/>
          <a:p>
            <a:pPr>
              <a:lnSpc>
                <a:spcPts val="2010"/>
              </a:lnSpc>
            </a:pPr>
            <a:r>
              <a:rPr sz="1800" spc="-5" dirty="0">
                <a:solidFill>
                  <a:srgbClr val="FFFFFF"/>
                </a:solidFill>
                <a:latin typeface="Georgia"/>
                <a:cs typeface="Georgia"/>
              </a:rPr>
              <a:t>Collect Nasal</a:t>
            </a:r>
            <a:r>
              <a:rPr sz="1800" spc="-60" dirty="0">
                <a:solidFill>
                  <a:srgbClr val="FFFFFF"/>
                </a:solidFill>
                <a:latin typeface="Georgia"/>
                <a:cs typeface="Georgia"/>
              </a:rPr>
              <a:t> </a:t>
            </a:r>
            <a:r>
              <a:rPr sz="1800" dirty="0">
                <a:solidFill>
                  <a:srgbClr val="FFFFFF"/>
                </a:solidFill>
                <a:latin typeface="Georgia"/>
                <a:cs typeface="Georgia"/>
              </a:rPr>
              <a:t>Swab</a:t>
            </a:r>
            <a:endParaRPr sz="1800">
              <a:latin typeface="Georgia"/>
              <a:cs typeface="Georgia"/>
            </a:endParaRPr>
          </a:p>
        </p:txBody>
      </p:sp>
      <p:sp>
        <p:nvSpPr>
          <p:cNvPr id="16" name="object 16"/>
          <p:cNvSpPr txBox="1"/>
          <p:nvPr/>
        </p:nvSpPr>
        <p:spPr>
          <a:xfrm>
            <a:off x="945864" y="6756857"/>
            <a:ext cx="514794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Georgia"/>
                <a:cs typeface="Georgia"/>
              </a:rPr>
              <a:t>*Swab will not be moved from immediate testing area where </a:t>
            </a:r>
            <a:r>
              <a:rPr sz="1000" spc="-10" dirty="0">
                <a:latin typeface="Georgia"/>
                <a:cs typeface="Georgia"/>
              </a:rPr>
              <a:t>sample </a:t>
            </a:r>
            <a:r>
              <a:rPr sz="1000" spc="-5" dirty="0">
                <a:latin typeface="Georgia"/>
                <a:cs typeface="Georgia"/>
              </a:rPr>
              <a:t>collection </a:t>
            </a:r>
            <a:r>
              <a:rPr sz="1000" spc="-10" dirty="0">
                <a:latin typeface="Georgia"/>
                <a:cs typeface="Georgia"/>
              </a:rPr>
              <a:t>is</a:t>
            </a:r>
            <a:r>
              <a:rPr sz="1000" spc="130" dirty="0">
                <a:latin typeface="Georgia"/>
                <a:cs typeface="Georgia"/>
              </a:rPr>
              <a:t> </a:t>
            </a:r>
            <a:r>
              <a:rPr sz="1000" spc="-5" dirty="0">
                <a:latin typeface="Georgia"/>
                <a:cs typeface="Georgia"/>
              </a:rPr>
              <a:t>performed</a:t>
            </a:r>
            <a:endParaRPr sz="1000">
              <a:latin typeface="Georgia"/>
              <a:cs typeface="Georgia"/>
            </a:endParaRPr>
          </a:p>
        </p:txBody>
      </p:sp>
      <p:sp>
        <p:nvSpPr>
          <p:cNvPr id="17" name="object 17"/>
          <p:cNvSpPr txBox="1"/>
          <p:nvPr/>
        </p:nvSpPr>
        <p:spPr>
          <a:xfrm>
            <a:off x="926591" y="1722120"/>
            <a:ext cx="3830320" cy="368935"/>
          </a:xfrm>
          <a:prstGeom prst="rect">
            <a:avLst/>
          </a:prstGeom>
          <a:solidFill>
            <a:srgbClr val="004F70"/>
          </a:solidFill>
        </p:spPr>
        <p:txBody>
          <a:bodyPr vert="horz" wrap="square" lIns="0" tIns="38100" rIns="0" bIns="0" rtlCol="0">
            <a:spAutoFit/>
          </a:bodyPr>
          <a:lstStyle/>
          <a:p>
            <a:pPr marL="89535">
              <a:lnSpc>
                <a:spcPct val="100000"/>
              </a:lnSpc>
              <a:spcBef>
                <a:spcPts val="300"/>
              </a:spcBef>
            </a:pPr>
            <a:r>
              <a:rPr sz="1800" spc="-5" dirty="0">
                <a:solidFill>
                  <a:srgbClr val="FFFFFF"/>
                </a:solidFill>
                <a:latin typeface="Georgia"/>
                <a:cs typeface="Georgia"/>
              </a:rPr>
              <a:t>Collect Nasal</a:t>
            </a:r>
            <a:r>
              <a:rPr sz="1800" spc="-10" dirty="0">
                <a:solidFill>
                  <a:srgbClr val="FFFFFF"/>
                </a:solidFill>
                <a:latin typeface="Georgia"/>
                <a:cs typeface="Georgia"/>
              </a:rPr>
              <a:t> </a:t>
            </a:r>
            <a:r>
              <a:rPr sz="1800" dirty="0">
                <a:solidFill>
                  <a:srgbClr val="FFFFFF"/>
                </a:solidFill>
                <a:latin typeface="Georgia"/>
                <a:cs typeface="Georgia"/>
              </a:rPr>
              <a:t>Swab</a:t>
            </a:r>
            <a:endParaRPr sz="1800">
              <a:latin typeface="Georgia"/>
              <a:cs typeface="Georgia"/>
            </a:endParaRPr>
          </a:p>
        </p:txBody>
      </p:sp>
      <p:sp>
        <p:nvSpPr>
          <p:cNvPr id="18" name="Slide Number Placeholder 17">
            <a:extLst>
              <a:ext uri="{FF2B5EF4-FFF2-40B4-BE49-F238E27FC236}">
                <a16:creationId xmlns:a16="http://schemas.microsoft.com/office/drawing/2014/main" id="{C8A23022-5EA5-42A8-85BF-6E8AF1EDC5AF}"/>
              </a:ext>
            </a:extLst>
          </p:cNvPr>
          <p:cNvSpPr>
            <a:spLocks noGrp="1"/>
          </p:cNvSpPr>
          <p:nvPr>
            <p:ph type="sldNum" sz="quarter" idx="7"/>
          </p:nvPr>
        </p:nvSpPr>
        <p:spPr/>
        <p:txBody>
          <a:bodyPr/>
          <a:lstStyle/>
          <a:p>
            <a:fld id="{B6F15528-21DE-4FAA-801E-634DDDAF4B2B}"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4" name="object 4"/>
          <p:cNvSpPr/>
          <p:nvPr/>
        </p:nvSpPr>
        <p:spPr>
          <a:xfrm>
            <a:off x="6096000" y="2509106"/>
            <a:ext cx="1828897" cy="119864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854439" y="782904"/>
            <a:ext cx="7138670" cy="752475"/>
          </a:xfrm>
          <a:prstGeom prst="rect">
            <a:avLst/>
          </a:prstGeom>
        </p:spPr>
        <p:txBody>
          <a:bodyPr vert="horz" wrap="square" lIns="0" tIns="12700" rIns="0" bIns="0" rtlCol="0">
            <a:spAutoFit/>
          </a:bodyPr>
          <a:lstStyle/>
          <a:p>
            <a:pPr marL="12700">
              <a:lnSpc>
                <a:spcPts val="2980"/>
              </a:lnSpc>
              <a:spcBef>
                <a:spcPts val="100"/>
              </a:spcBef>
              <a:tabLst>
                <a:tab pos="3676650" algn="l"/>
              </a:tabLst>
            </a:pPr>
            <a:r>
              <a:rPr sz="2600" spc="-5" dirty="0">
                <a:solidFill>
                  <a:srgbClr val="00AFEF"/>
                </a:solidFill>
              </a:rPr>
              <a:t>Near-Patient</a:t>
            </a:r>
            <a:r>
              <a:rPr sz="2600" spc="30" dirty="0">
                <a:solidFill>
                  <a:srgbClr val="00AFEF"/>
                </a:solidFill>
              </a:rPr>
              <a:t> </a:t>
            </a:r>
            <a:r>
              <a:rPr sz="2600" dirty="0">
                <a:solidFill>
                  <a:srgbClr val="00AFEF"/>
                </a:solidFill>
              </a:rPr>
              <a:t>Workflow:	</a:t>
            </a:r>
            <a:r>
              <a:rPr sz="2600" spc="5" dirty="0">
                <a:solidFill>
                  <a:srgbClr val="00AFEF"/>
                </a:solidFill>
              </a:rPr>
              <a:t>No </a:t>
            </a:r>
            <a:r>
              <a:rPr sz="2600" spc="-5" dirty="0">
                <a:solidFill>
                  <a:srgbClr val="00AFEF"/>
                </a:solidFill>
              </a:rPr>
              <a:t>Swab</a:t>
            </a:r>
            <a:r>
              <a:rPr sz="2600" spc="-35" dirty="0">
                <a:solidFill>
                  <a:srgbClr val="00AFEF"/>
                </a:solidFill>
              </a:rPr>
              <a:t> </a:t>
            </a:r>
            <a:r>
              <a:rPr sz="2600" dirty="0">
                <a:solidFill>
                  <a:srgbClr val="00AFEF"/>
                </a:solidFill>
              </a:rPr>
              <a:t>Transport*</a:t>
            </a:r>
            <a:endParaRPr sz="2600"/>
          </a:p>
          <a:p>
            <a:pPr marL="12700">
              <a:lnSpc>
                <a:spcPts val="2740"/>
              </a:lnSpc>
            </a:pPr>
            <a:r>
              <a:rPr sz="2400" i="1" spc="-10" dirty="0">
                <a:solidFill>
                  <a:srgbClr val="00AFEF"/>
                </a:solidFill>
                <a:latin typeface="Georgia"/>
                <a:cs typeface="Georgia"/>
              </a:rPr>
              <a:t>Option </a:t>
            </a:r>
            <a:r>
              <a:rPr sz="2400" i="1" dirty="0">
                <a:solidFill>
                  <a:srgbClr val="00AFEF"/>
                </a:solidFill>
                <a:latin typeface="Georgia"/>
                <a:cs typeface="Georgia"/>
              </a:rPr>
              <a:t>B </a:t>
            </a:r>
            <a:r>
              <a:rPr sz="2000" i="1" dirty="0">
                <a:solidFill>
                  <a:srgbClr val="00AFEF"/>
                </a:solidFill>
                <a:latin typeface="Georgia"/>
                <a:cs typeface="Georgia"/>
              </a:rPr>
              <a:t>(Begin </a:t>
            </a:r>
            <a:r>
              <a:rPr sz="2000" i="1" spc="-5" dirty="0">
                <a:solidFill>
                  <a:srgbClr val="00AFEF"/>
                </a:solidFill>
                <a:latin typeface="Georgia"/>
                <a:cs typeface="Georgia"/>
              </a:rPr>
              <a:t>Test </a:t>
            </a:r>
            <a:r>
              <a:rPr sz="2000" i="1" dirty="0">
                <a:solidFill>
                  <a:srgbClr val="00AFEF"/>
                </a:solidFill>
                <a:latin typeface="Georgia"/>
                <a:cs typeface="Georgia"/>
              </a:rPr>
              <a:t>Procedure, </a:t>
            </a:r>
            <a:r>
              <a:rPr sz="2000" b="1" i="1" dirty="0">
                <a:solidFill>
                  <a:srgbClr val="00AFEF"/>
                </a:solidFill>
                <a:latin typeface="Georgia"/>
                <a:cs typeface="Georgia"/>
              </a:rPr>
              <a:t>Then </a:t>
            </a:r>
            <a:r>
              <a:rPr sz="2000" i="1" dirty="0">
                <a:solidFill>
                  <a:srgbClr val="00AFEF"/>
                </a:solidFill>
                <a:latin typeface="Georgia"/>
                <a:cs typeface="Georgia"/>
              </a:rPr>
              <a:t>Collect Patient</a:t>
            </a:r>
            <a:r>
              <a:rPr sz="2000" i="1" spc="-85" dirty="0">
                <a:solidFill>
                  <a:srgbClr val="00AFEF"/>
                </a:solidFill>
                <a:latin typeface="Georgia"/>
                <a:cs typeface="Georgia"/>
              </a:rPr>
              <a:t> </a:t>
            </a:r>
            <a:r>
              <a:rPr sz="2000" i="1" dirty="0">
                <a:solidFill>
                  <a:srgbClr val="00AFEF"/>
                </a:solidFill>
                <a:latin typeface="Georgia"/>
                <a:cs typeface="Georgia"/>
              </a:rPr>
              <a:t>Swab)</a:t>
            </a:r>
            <a:endParaRPr sz="2000">
              <a:latin typeface="Georgia"/>
              <a:cs typeface="Georgia"/>
            </a:endParaRPr>
          </a:p>
        </p:txBody>
      </p:sp>
      <p:sp>
        <p:nvSpPr>
          <p:cNvPr id="6" name="object 6"/>
          <p:cNvSpPr txBox="1"/>
          <p:nvPr/>
        </p:nvSpPr>
        <p:spPr>
          <a:xfrm>
            <a:off x="854475" y="1880102"/>
            <a:ext cx="325056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AFEF"/>
                </a:solidFill>
                <a:latin typeface="Georgia"/>
                <a:cs typeface="Georgia"/>
              </a:rPr>
              <a:t>Step 1: </a:t>
            </a:r>
            <a:r>
              <a:rPr sz="1600" spc="-10" dirty="0">
                <a:latin typeface="Georgia"/>
                <a:cs typeface="Georgia"/>
              </a:rPr>
              <a:t>Add the Extraction</a:t>
            </a:r>
            <a:r>
              <a:rPr sz="1600" spc="110" dirty="0">
                <a:latin typeface="Georgia"/>
                <a:cs typeface="Georgia"/>
              </a:rPr>
              <a:t> </a:t>
            </a:r>
            <a:r>
              <a:rPr sz="1600" spc="-5" dirty="0">
                <a:latin typeface="Georgia"/>
                <a:cs typeface="Georgia"/>
              </a:rPr>
              <a:t>Reagent</a:t>
            </a:r>
            <a:endParaRPr sz="1600">
              <a:latin typeface="Georgia"/>
              <a:cs typeface="Georgia"/>
            </a:endParaRPr>
          </a:p>
        </p:txBody>
      </p:sp>
      <p:sp>
        <p:nvSpPr>
          <p:cNvPr id="7" name="object 7"/>
          <p:cNvSpPr txBox="1"/>
          <p:nvPr/>
        </p:nvSpPr>
        <p:spPr>
          <a:xfrm>
            <a:off x="854475" y="4044182"/>
            <a:ext cx="3870960" cy="751840"/>
          </a:xfrm>
          <a:prstGeom prst="rect">
            <a:avLst/>
          </a:prstGeom>
        </p:spPr>
        <p:txBody>
          <a:bodyPr vert="horz" wrap="square" lIns="0" tIns="13970" rIns="0" bIns="0" rtlCol="0">
            <a:spAutoFit/>
          </a:bodyPr>
          <a:lstStyle/>
          <a:p>
            <a:pPr marL="12700" marR="5080">
              <a:lnSpc>
                <a:spcPct val="99100"/>
              </a:lnSpc>
              <a:spcBef>
                <a:spcPts val="110"/>
              </a:spcBef>
            </a:pPr>
            <a:r>
              <a:rPr sz="1600" b="1" spc="-5" dirty="0">
                <a:solidFill>
                  <a:srgbClr val="00AFEF"/>
                </a:solidFill>
                <a:latin typeface="Georgia"/>
                <a:cs typeface="Georgia"/>
              </a:rPr>
              <a:t>Step 2</a:t>
            </a:r>
            <a:r>
              <a:rPr sz="1600" spc="-5" dirty="0">
                <a:solidFill>
                  <a:srgbClr val="00AFEF"/>
                </a:solidFill>
                <a:latin typeface="Georgia"/>
                <a:cs typeface="Georgia"/>
              </a:rPr>
              <a:t>: </a:t>
            </a:r>
            <a:r>
              <a:rPr sz="1600" spc="-10" dirty="0">
                <a:latin typeface="Georgia"/>
                <a:cs typeface="Georgia"/>
              </a:rPr>
              <a:t>Insert sample </a:t>
            </a:r>
            <a:r>
              <a:rPr sz="1600" spc="-5" dirty="0">
                <a:latin typeface="Georgia"/>
                <a:cs typeface="Georgia"/>
              </a:rPr>
              <a:t>into bottom </a:t>
            </a:r>
            <a:r>
              <a:rPr sz="1600" spc="-10" dirty="0">
                <a:latin typeface="Georgia"/>
                <a:cs typeface="Georgia"/>
              </a:rPr>
              <a:t>hole  </a:t>
            </a:r>
            <a:r>
              <a:rPr sz="1600" spc="-5" dirty="0">
                <a:latin typeface="Georgia"/>
                <a:cs typeface="Georgia"/>
              </a:rPr>
              <a:t>and push firmly </a:t>
            </a:r>
            <a:r>
              <a:rPr sz="1600" spc="-10" dirty="0">
                <a:latin typeface="Georgia"/>
                <a:cs typeface="Georgia"/>
              </a:rPr>
              <a:t>upwards </a:t>
            </a:r>
            <a:r>
              <a:rPr sz="1600" spc="-5" dirty="0">
                <a:latin typeface="Georgia"/>
                <a:cs typeface="Georgia"/>
              </a:rPr>
              <a:t>so tip is visible in  top</a:t>
            </a:r>
            <a:r>
              <a:rPr sz="1600" spc="-10" dirty="0">
                <a:latin typeface="Georgia"/>
                <a:cs typeface="Georgia"/>
              </a:rPr>
              <a:t> hole</a:t>
            </a:r>
            <a:endParaRPr sz="1600">
              <a:latin typeface="Georgia"/>
              <a:cs typeface="Georgia"/>
            </a:endParaRPr>
          </a:p>
        </p:txBody>
      </p:sp>
      <p:sp>
        <p:nvSpPr>
          <p:cNvPr id="8" name="object 8"/>
          <p:cNvSpPr txBox="1"/>
          <p:nvPr/>
        </p:nvSpPr>
        <p:spPr>
          <a:xfrm>
            <a:off x="5075945" y="1880102"/>
            <a:ext cx="369697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a:t>
            </a:r>
            <a:r>
              <a:rPr sz="1600" b="1" dirty="0">
                <a:solidFill>
                  <a:srgbClr val="00AFEF"/>
                </a:solidFill>
                <a:latin typeface="Georgia"/>
                <a:cs typeface="Georgia"/>
              </a:rPr>
              <a:t>3</a:t>
            </a:r>
            <a:r>
              <a:rPr sz="1600" dirty="0">
                <a:solidFill>
                  <a:srgbClr val="00AFEF"/>
                </a:solidFill>
                <a:latin typeface="Georgia"/>
                <a:cs typeface="Georgia"/>
              </a:rPr>
              <a:t>: </a:t>
            </a:r>
            <a:r>
              <a:rPr sz="1600" spc="-5" dirty="0">
                <a:latin typeface="Georgia"/>
                <a:cs typeface="Georgia"/>
              </a:rPr>
              <a:t>Rotate (twirl) </a:t>
            </a:r>
            <a:r>
              <a:rPr sz="1600" spc="-10" dirty="0">
                <a:latin typeface="Georgia"/>
                <a:cs typeface="Georgia"/>
              </a:rPr>
              <a:t>swab </a:t>
            </a:r>
            <a:r>
              <a:rPr sz="1600" spc="-5" dirty="0">
                <a:latin typeface="Georgia"/>
                <a:cs typeface="Georgia"/>
              </a:rPr>
              <a:t>shaft 3 times  </a:t>
            </a:r>
            <a:r>
              <a:rPr sz="1600" spc="-10" dirty="0">
                <a:latin typeface="Georgia"/>
                <a:cs typeface="Georgia"/>
              </a:rPr>
              <a:t>clockwise </a:t>
            </a:r>
            <a:r>
              <a:rPr sz="1600" dirty="0">
                <a:latin typeface="Georgia"/>
                <a:cs typeface="Georgia"/>
              </a:rPr>
              <a:t>(to </a:t>
            </a:r>
            <a:r>
              <a:rPr sz="1600" spc="-10" dirty="0">
                <a:latin typeface="Georgia"/>
                <a:cs typeface="Georgia"/>
              </a:rPr>
              <a:t>the</a:t>
            </a:r>
            <a:r>
              <a:rPr sz="1600" spc="55" dirty="0">
                <a:latin typeface="Georgia"/>
                <a:cs typeface="Georgia"/>
              </a:rPr>
              <a:t> </a:t>
            </a:r>
            <a:r>
              <a:rPr sz="1600" spc="-10" dirty="0">
                <a:latin typeface="Georgia"/>
                <a:cs typeface="Georgia"/>
              </a:rPr>
              <a:t>right)</a:t>
            </a:r>
            <a:endParaRPr sz="1600">
              <a:latin typeface="Georgia"/>
              <a:cs typeface="Georgia"/>
            </a:endParaRPr>
          </a:p>
        </p:txBody>
      </p:sp>
      <p:sp>
        <p:nvSpPr>
          <p:cNvPr id="9" name="object 9"/>
          <p:cNvSpPr txBox="1"/>
          <p:nvPr/>
        </p:nvSpPr>
        <p:spPr>
          <a:xfrm>
            <a:off x="5075945" y="4044182"/>
            <a:ext cx="3714115" cy="756285"/>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4: </a:t>
            </a:r>
            <a:r>
              <a:rPr sz="1600" spc="-10" dirty="0">
                <a:latin typeface="Georgia"/>
                <a:cs typeface="Georgia"/>
              </a:rPr>
              <a:t>Peel </a:t>
            </a:r>
            <a:r>
              <a:rPr sz="1600" spc="-5" dirty="0">
                <a:latin typeface="Georgia"/>
                <a:cs typeface="Georgia"/>
              </a:rPr>
              <a:t>off </a:t>
            </a:r>
            <a:r>
              <a:rPr sz="1600" spc="-10" dirty="0">
                <a:latin typeface="Georgia"/>
                <a:cs typeface="Georgia"/>
              </a:rPr>
              <a:t>adhesive </a:t>
            </a:r>
            <a:r>
              <a:rPr sz="1600" spc="-5" dirty="0">
                <a:latin typeface="Georgia"/>
                <a:cs typeface="Georgia"/>
              </a:rPr>
              <a:t>liner, close and  </a:t>
            </a:r>
            <a:r>
              <a:rPr sz="1600" spc="-10" dirty="0">
                <a:latin typeface="Georgia"/>
                <a:cs typeface="Georgia"/>
              </a:rPr>
              <a:t>securely </a:t>
            </a:r>
            <a:r>
              <a:rPr sz="1600" spc="-5" dirty="0">
                <a:latin typeface="Georgia"/>
                <a:cs typeface="Georgia"/>
              </a:rPr>
              <a:t>seal </a:t>
            </a:r>
            <a:r>
              <a:rPr sz="1600" spc="-10" dirty="0">
                <a:latin typeface="Georgia"/>
                <a:cs typeface="Georgia"/>
              </a:rPr>
              <a:t>card. </a:t>
            </a:r>
            <a:r>
              <a:rPr sz="1600" spc="-5" dirty="0">
                <a:latin typeface="Georgia"/>
                <a:cs typeface="Georgia"/>
              </a:rPr>
              <a:t>Read results in </a:t>
            </a:r>
            <a:r>
              <a:rPr sz="1600" spc="-10" dirty="0">
                <a:latin typeface="Georgia"/>
                <a:cs typeface="Georgia"/>
              </a:rPr>
              <a:t>the  </a:t>
            </a:r>
            <a:r>
              <a:rPr sz="1600" spc="-5" dirty="0">
                <a:latin typeface="Georgia"/>
                <a:cs typeface="Georgia"/>
              </a:rPr>
              <a:t>window 15 minutes </a:t>
            </a:r>
            <a:r>
              <a:rPr sz="1600" spc="-10" dirty="0">
                <a:latin typeface="Georgia"/>
                <a:cs typeface="Georgia"/>
              </a:rPr>
              <a:t>after </a:t>
            </a:r>
            <a:r>
              <a:rPr sz="1600" spc="-5" dirty="0">
                <a:latin typeface="Georgia"/>
                <a:cs typeface="Georgia"/>
              </a:rPr>
              <a:t>closing the</a:t>
            </a:r>
            <a:r>
              <a:rPr sz="1600" spc="100" dirty="0">
                <a:latin typeface="Georgia"/>
                <a:cs typeface="Georgia"/>
              </a:rPr>
              <a:t> </a:t>
            </a:r>
            <a:r>
              <a:rPr sz="1600" spc="-10" dirty="0">
                <a:latin typeface="Georgia"/>
                <a:cs typeface="Georgia"/>
              </a:rPr>
              <a:t>card</a:t>
            </a:r>
            <a:endParaRPr sz="1600">
              <a:latin typeface="Georgia"/>
              <a:cs typeface="Georgia"/>
            </a:endParaRPr>
          </a:p>
        </p:txBody>
      </p:sp>
      <p:sp>
        <p:nvSpPr>
          <p:cNvPr id="10" name="object 10"/>
          <p:cNvSpPr/>
          <p:nvPr/>
        </p:nvSpPr>
        <p:spPr>
          <a:xfrm>
            <a:off x="1490472" y="2205227"/>
            <a:ext cx="2062797" cy="116055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29934" y="4940807"/>
            <a:ext cx="1796344" cy="149961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096000" y="4861560"/>
            <a:ext cx="1753679" cy="1624105"/>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801624" y="3517391"/>
            <a:ext cx="3830320" cy="368935"/>
          </a:xfrm>
          <a:prstGeom prst="rect">
            <a:avLst/>
          </a:prstGeom>
          <a:solidFill>
            <a:srgbClr val="004F70"/>
          </a:solidFill>
        </p:spPr>
        <p:txBody>
          <a:bodyPr vert="horz" wrap="square" lIns="0" tIns="39370" rIns="0" bIns="0" rtlCol="0">
            <a:spAutoFit/>
          </a:bodyPr>
          <a:lstStyle/>
          <a:p>
            <a:pPr marL="91440">
              <a:lnSpc>
                <a:spcPct val="100000"/>
              </a:lnSpc>
              <a:spcBef>
                <a:spcPts val="310"/>
              </a:spcBef>
            </a:pPr>
            <a:r>
              <a:rPr sz="1800" spc="-5" dirty="0">
                <a:solidFill>
                  <a:srgbClr val="FFFFFF"/>
                </a:solidFill>
                <a:latin typeface="Georgia"/>
                <a:cs typeface="Georgia"/>
              </a:rPr>
              <a:t>Collect Nasal</a:t>
            </a:r>
            <a:r>
              <a:rPr sz="1800" spc="-10" dirty="0">
                <a:solidFill>
                  <a:srgbClr val="FFFFFF"/>
                </a:solidFill>
                <a:latin typeface="Georgia"/>
                <a:cs typeface="Georgia"/>
              </a:rPr>
              <a:t> </a:t>
            </a:r>
            <a:r>
              <a:rPr sz="1800" dirty="0">
                <a:solidFill>
                  <a:srgbClr val="FFFFFF"/>
                </a:solidFill>
                <a:latin typeface="Georgia"/>
                <a:cs typeface="Georgia"/>
              </a:rPr>
              <a:t>Swab</a:t>
            </a:r>
            <a:endParaRPr sz="1800">
              <a:latin typeface="Georgia"/>
              <a:cs typeface="Georgia"/>
            </a:endParaRPr>
          </a:p>
        </p:txBody>
      </p:sp>
      <p:sp>
        <p:nvSpPr>
          <p:cNvPr id="14" name="object 14"/>
          <p:cNvSpPr txBox="1"/>
          <p:nvPr/>
        </p:nvSpPr>
        <p:spPr>
          <a:xfrm>
            <a:off x="3249167" y="4820411"/>
            <a:ext cx="1399540" cy="1600200"/>
          </a:xfrm>
          <a:prstGeom prst="rect">
            <a:avLst/>
          </a:prstGeom>
          <a:solidFill>
            <a:srgbClr val="004F70"/>
          </a:solidFill>
        </p:spPr>
        <p:txBody>
          <a:bodyPr vert="horz" wrap="square" lIns="0" tIns="33655" rIns="0" bIns="0" rtlCol="0">
            <a:spAutoFit/>
          </a:bodyPr>
          <a:lstStyle/>
          <a:p>
            <a:pPr marL="90805" marR="146685">
              <a:lnSpc>
                <a:spcPct val="100000"/>
              </a:lnSpc>
              <a:spcBef>
                <a:spcPts val="265"/>
              </a:spcBef>
            </a:pPr>
            <a:r>
              <a:rPr sz="1400" dirty="0">
                <a:solidFill>
                  <a:srgbClr val="FFFFFF"/>
                </a:solidFill>
                <a:latin typeface="Calibri"/>
                <a:cs typeface="Calibri"/>
              </a:rPr>
              <a:t>Within 3  </a:t>
            </a:r>
            <a:r>
              <a:rPr sz="1400" spc="-10" dirty="0">
                <a:solidFill>
                  <a:srgbClr val="FFFFFF"/>
                </a:solidFill>
                <a:latin typeface="Calibri"/>
                <a:cs typeface="Calibri"/>
              </a:rPr>
              <a:t>minutes </a:t>
            </a:r>
            <a:r>
              <a:rPr sz="1400" dirty="0">
                <a:solidFill>
                  <a:srgbClr val="FFFFFF"/>
                </a:solidFill>
                <a:latin typeface="Calibri"/>
                <a:cs typeface="Calibri"/>
              </a:rPr>
              <a:t>of  </a:t>
            </a:r>
            <a:r>
              <a:rPr sz="1400" spc="-5" dirty="0">
                <a:solidFill>
                  <a:srgbClr val="FFFFFF"/>
                </a:solidFill>
                <a:latin typeface="Calibri"/>
                <a:cs typeface="Calibri"/>
              </a:rPr>
              <a:t>adding  </a:t>
            </a:r>
            <a:r>
              <a:rPr sz="1400" spc="-10" dirty="0">
                <a:solidFill>
                  <a:srgbClr val="FFFFFF"/>
                </a:solidFill>
                <a:latin typeface="Calibri"/>
                <a:cs typeface="Calibri"/>
              </a:rPr>
              <a:t>extraction  reagent drops,  </a:t>
            </a:r>
            <a:r>
              <a:rPr sz="1400" spc="-5" dirty="0">
                <a:solidFill>
                  <a:srgbClr val="FFFFFF"/>
                </a:solidFill>
                <a:latin typeface="Calibri"/>
                <a:cs typeface="Calibri"/>
              </a:rPr>
              <a:t>insert </a:t>
            </a:r>
            <a:r>
              <a:rPr sz="1400" spc="-10" dirty="0">
                <a:solidFill>
                  <a:srgbClr val="FFFFFF"/>
                </a:solidFill>
                <a:latin typeface="Calibri"/>
                <a:cs typeface="Calibri"/>
              </a:rPr>
              <a:t>swab into  test </a:t>
            </a:r>
            <a:r>
              <a:rPr sz="1400" spc="-15" dirty="0">
                <a:solidFill>
                  <a:srgbClr val="FFFFFF"/>
                </a:solidFill>
                <a:latin typeface="Calibri"/>
                <a:cs typeface="Calibri"/>
              </a:rPr>
              <a:t>card</a:t>
            </a:r>
            <a:endParaRPr sz="1400">
              <a:latin typeface="Calibri"/>
              <a:cs typeface="Calibri"/>
            </a:endParaRPr>
          </a:p>
        </p:txBody>
      </p:sp>
      <p:sp>
        <p:nvSpPr>
          <p:cNvPr id="15" name="object 15"/>
          <p:cNvSpPr txBox="1"/>
          <p:nvPr/>
        </p:nvSpPr>
        <p:spPr>
          <a:xfrm>
            <a:off x="945864" y="6756857"/>
            <a:ext cx="514794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Georgia"/>
                <a:cs typeface="Georgia"/>
              </a:rPr>
              <a:t>*Swab will not be moved from immediate testing area where </a:t>
            </a:r>
            <a:r>
              <a:rPr sz="1000" spc="-10" dirty="0">
                <a:latin typeface="Georgia"/>
                <a:cs typeface="Georgia"/>
              </a:rPr>
              <a:t>sample </a:t>
            </a:r>
            <a:r>
              <a:rPr sz="1000" spc="-5" dirty="0">
                <a:latin typeface="Georgia"/>
                <a:cs typeface="Georgia"/>
              </a:rPr>
              <a:t>collection </a:t>
            </a:r>
            <a:r>
              <a:rPr sz="1000" spc="-10" dirty="0">
                <a:latin typeface="Georgia"/>
                <a:cs typeface="Georgia"/>
              </a:rPr>
              <a:t>is</a:t>
            </a:r>
            <a:r>
              <a:rPr sz="1000" spc="130" dirty="0">
                <a:latin typeface="Georgia"/>
                <a:cs typeface="Georgia"/>
              </a:rPr>
              <a:t> </a:t>
            </a:r>
            <a:r>
              <a:rPr sz="1000" spc="-5" dirty="0">
                <a:latin typeface="Georgia"/>
                <a:cs typeface="Georgia"/>
              </a:rPr>
              <a:t>performed</a:t>
            </a:r>
            <a:endParaRPr sz="1000">
              <a:latin typeface="Georgia"/>
              <a:cs typeface="Georgia"/>
            </a:endParaRPr>
          </a:p>
        </p:txBody>
      </p:sp>
      <p:sp>
        <p:nvSpPr>
          <p:cNvPr id="16" name="Slide Number Placeholder 15">
            <a:extLst>
              <a:ext uri="{FF2B5EF4-FFF2-40B4-BE49-F238E27FC236}">
                <a16:creationId xmlns:a16="http://schemas.microsoft.com/office/drawing/2014/main" id="{29CD7B8F-1064-4024-9B1E-FE57B00907AC}"/>
              </a:ext>
            </a:extLst>
          </p:cNvPr>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4817" y="3401040"/>
            <a:ext cx="3677920" cy="696595"/>
          </a:xfrm>
          <a:prstGeom prst="rect">
            <a:avLst/>
          </a:prstGeom>
        </p:spPr>
        <p:txBody>
          <a:bodyPr vert="horz" wrap="square" lIns="0" tIns="12700" rIns="0" bIns="0" rtlCol="0">
            <a:spAutoFit/>
          </a:bodyPr>
          <a:lstStyle/>
          <a:p>
            <a:pPr marL="25400">
              <a:lnSpc>
                <a:spcPct val="100000"/>
              </a:lnSpc>
              <a:spcBef>
                <a:spcPts val="100"/>
              </a:spcBef>
            </a:pPr>
            <a:r>
              <a:rPr spc="5" dirty="0"/>
              <a:t>NAVICA</a:t>
            </a:r>
            <a:r>
              <a:rPr sz="4350" spc="7" baseline="24904" dirty="0"/>
              <a:t>™</a:t>
            </a:r>
            <a:r>
              <a:rPr sz="4350" spc="397" baseline="24904" dirty="0"/>
              <a:t> </a:t>
            </a:r>
            <a:r>
              <a:rPr sz="4400" spc="-5" dirty="0"/>
              <a:t>App</a:t>
            </a:r>
            <a:endParaRPr sz="4400"/>
          </a:p>
        </p:txBody>
      </p:sp>
      <p:sp>
        <p:nvSpPr>
          <p:cNvPr id="4" name="object 4"/>
          <p:cNvSpPr txBox="1"/>
          <p:nvPr/>
        </p:nvSpPr>
        <p:spPr>
          <a:xfrm>
            <a:off x="947462" y="3126746"/>
            <a:ext cx="1737360" cy="299720"/>
          </a:xfrm>
          <a:prstGeom prst="rect">
            <a:avLst/>
          </a:prstGeom>
        </p:spPr>
        <p:txBody>
          <a:bodyPr vert="horz" wrap="square" lIns="0" tIns="12700" rIns="0" bIns="0" rtlCol="0">
            <a:spAutoFit/>
          </a:bodyPr>
          <a:lstStyle/>
          <a:p>
            <a:pPr marL="12700">
              <a:lnSpc>
                <a:spcPct val="100000"/>
              </a:lnSpc>
              <a:spcBef>
                <a:spcPts val="100"/>
              </a:spcBef>
            </a:pPr>
            <a:r>
              <a:rPr sz="1800" b="1" spc="150" dirty="0">
                <a:solidFill>
                  <a:srgbClr val="FFFFFF"/>
                </a:solidFill>
                <a:latin typeface="Calibri"/>
                <a:cs typeface="Calibri"/>
              </a:rPr>
              <a:t>I</a:t>
            </a:r>
            <a:r>
              <a:rPr sz="1800" b="1" spc="160" dirty="0">
                <a:solidFill>
                  <a:srgbClr val="FFFFFF"/>
                </a:solidFill>
                <a:latin typeface="Calibri"/>
                <a:cs typeface="Calibri"/>
              </a:rPr>
              <a:t>N</a:t>
            </a:r>
            <a:r>
              <a:rPr sz="1800" b="1" spc="150" dirty="0">
                <a:solidFill>
                  <a:srgbClr val="FFFFFF"/>
                </a:solidFill>
                <a:latin typeface="Calibri"/>
                <a:cs typeface="Calibri"/>
              </a:rPr>
              <a:t>T</a:t>
            </a:r>
            <a:r>
              <a:rPr sz="1800" b="1" spc="135" dirty="0">
                <a:solidFill>
                  <a:srgbClr val="FFFFFF"/>
                </a:solidFill>
                <a:latin typeface="Calibri"/>
                <a:cs typeface="Calibri"/>
              </a:rPr>
              <a:t>R</a:t>
            </a:r>
            <a:r>
              <a:rPr sz="1800" b="1" spc="150" dirty="0">
                <a:solidFill>
                  <a:srgbClr val="FFFFFF"/>
                </a:solidFill>
                <a:latin typeface="Calibri"/>
                <a:cs typeface="Calibri"/>
              </a:rPr>
              <a:t>O</a:t>
            </a:r>
            <a:r>
              <a:rPr sz="1800" b="1" spc="140" dirty="0">
                <a:solidFill>
                  <a:srgbClr val="FFFFFF"/>
                </a:solidFill>
                <a:latin typeface="Calibri"/>
                <a:cs typeface="Calibri"/>
              </a:rPr>
              <a:t>D</a:t>
            </a:r>
            <a:r>
              <a:rPr sz="1800" b="1" spc="155" dirty="0">
                <a:solidFill>
                  <a:srgbClr val="FFFFFF"/>
                </a:solidFill>
                <a:latin typeface="Calibri"/>
                <a:cs typeface="Calibri"/>
              </a:rPr>
              <a:t>U</a:t>
            </a:r>
            <a:r>
              <a:rPr sz="1800" b="1" spc="160" dirty="0">
                <a:solidFill>
                  <a:srgbClr val="FFFFFF"/>
                </a:solidFill>
                <a:latin typeface="Calibri"/>
                <a:cs typeface="Calibri"/>
              </a:rPr>
              <a:t>C</a:t>
            </a:r>
            <a:r>
              <a:rPr sz="1800" b="1" spc="150" dirty="0">
                <a:solidFill>
                  <a:srgbClr val="FFFFFF"/>
                </a:solidFill>
                <a:latin typeface="Calibri"/>
                <a:cs typeface="Calibri"/>
              </a:rPr>
              <a:t>T</a:t>
            </a:r>
            <a:r>
              <a:rPr sz="1800" b="1" spc="130" dirty="0">
                <a:solidFill>
                  <a:srgbClr val="FFFFFF"/>
                </a:solidFill>
                <a:latin typeface="Calibri"/>
                <a:cs typeface="Calibri"/>
              </a:rPr>
              <a:t>I</a:t>
            </a:r>
            <a:r>
              <a:rPr sz="1800" b="1" spc="150" dirty="0">
                <a:solidFill>
                  <a:srgbClr val="FFFFFF"/>
                </a:solidFill>
                <a:latin typeface="Calibri"/>
                <a:cs typeface="Calibri"/>
              </a:rPr>
              <a:t>O</a:t>
            </a:r>
            <a:r>
              <a:rPr sz="1800" b="1" dirty="0">
                <a:solidFill>
                  <a:srgbClr val="FFFFFF"/>
                </a:solidFill>
                <a:latin typeface="Calibri"/>
                <a:cs typeface="Calibri"/>
              </a:rPr>
              <a:t>N</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22169" y="805635"/>
            <a:ext cx="932370" cy="1363966"/>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24166" y="2552248"/>
            <a:ext cx="3630929" cy="696595"/>
          </a:xfrm>
          <a:prstGeom prst="rect">
            <a:avLst/>
          </a:prstGeom>
        </p:spPr>
        <p:txBody>
          <a:bodyPr vert="horz" wrap="square" lIns="0" tIns="12700" rIns="0" bIns="0" rtlCol="0">
            <a:spAutoFit/>
          </a:bodyPr>
          <a:lstStyle/>
          <a:p>
            <a:pPr marL="25400">
              <a:lnSpc>
                <a:spcPct val="100000"/>
              </a:lnSpc>
              <a:spcBef>
                <a:spcPts val="100"/>
              </a:spcBef>
            </a:pPr>
            <a:r>
              <a:rPr b="1" dirty="0">
                <a:solidFill>
                  <a:srgbClr val="009CDD"/>
                </a:solidFill>
                <a:latin typeface="Georgia"/>
                <a:cs typeface="Georgia"/>
              </a:rPr>
              <a:t>BinaxNOW</a:t>
            </a:r>
            <a:r>
              <a:rPr sz="4350" b="1" baseline="24904" dirty="0">
                <a:solidFill>
                  <a:srgbClr val="009CDD"/>
                </a:solidFill>
                <a:latin typeface="Georgia"/>
                <a:cs typeface="Georgia"/>
              </a:rPr>
              <a:t>™</a:t>
            </a:r>
            <a:endParaRPr sz="4350" baseline="24904">
              <a:latin typeface="Georgia"/>
              <a:cs typeface="Georgia"/>
            </a:endParaRPr>
          </a:p>
        </p:txBody>
      </p:sp>
      <p:sp>
        <p:nvSpPr>
          <p:cNvPr id="4" name="object 4"/>
          <p:cNvSpPr txBox="1"/>
          <p:nvPr/>
        </p:nvSpPr>
        <p:spPr>
          <a:xfrm>
            <a:off x="936746" y="3164831"/>
            <a:ext cx="4270375" cy="1130300"/>
          </a:xfrm>
          <a:prstGeom prst="rect">
            <a:avLst/>
          </a:prstGeom>
        </p:spPr>
        <p:txBody>
          <a:bodyPr vert="horz" wrap="square" lIns="0" tIns="12065" rIns="0" bIns="0" rtlCol="0">
            <a:spAutoFit/>
          </a:bodyPr>
          <a:lstStyle/>
          <a:p>
            <a:pPr marL="12700">
              <a:lnSpc>
                <a:spcPts val="4590"/>
              </a:lnSpc>
              <a:spcBef>
                <a:spcPts val="95"/>
              </a:spcBef>
            </a:pPr>
            <a:r>
              <a:rPr sz="4000" spc="-5" dirty="0">
                <a:latin typeface="Georgia"/>
                <a:cs typeface="Georgia"/>
              </a:rPr>
              <a:t>COVID-19 Ag</a:t>
            </a:r>
            <a:r>
              <a:rPr sz="4000" spc="-65" dirty="0">
                <a:latin typeface="Georgia"/>
                <a:cs typeface="Georgia"/>
              </a:rPr>
              <a:t> </a:t>
            </a:r>
            <a:r>
              <a:rPr sz="4000" dirty="0">
                <a:latin typeface="Georgia"/>
                <a:cs typeface="Georgia"/>
              </a:rPr>
              <a:t>Card</a:t>
            </a:r>
            <a:endParaRPr sz="4000">
              <a:latin typeface="Georgia"/>
              <a:cs typeface="Georgia"/>
            </a:endParaRPr>
          </a:p>
          <a:p>
            <a:pPr marL="12700">
              <a:lnSpc>
                <a:spcPts val="4110"/>
              </a:lnSpc>
            </a:pPr>
            <a:r>
              <a:rPr sz="3600" spc="-5" dirty="0">
                <a:latin typeface="Georgia"/>
                <a:cs typeface="Georgia"/>
              </a:rPr>
              <a:t>Overview</a:t>
            </a:r>
            <a:endParaRPr sz="3600">
              <a:latin typeface="Georgia"/>
              <a:cs typeface="Georgia"/>
            </a:endParaRPr>
          </a:p>
        </p:txBody>
      </p:sp>
      <p:sp>
        <p:nvSpPr>
          <p:cNvPr id="5" name="object 5"/>
          <p:cNvSpPr txBox="1"/>
          <p:nvPr/>
        </p:nvSpPr>
        <p:spPr>
          <a:xfrm>
            <a:off x="457200" y="5986271"/>
            <a:ext cx="9144000" cy="462280"/>
          </a:xfrm>
          <a:prstGeom prst="rect">
            <a:avLst/>
          </a:prstGeom>
          <a:solidFill>
            <a:srgbClr val="BF0000"/>
          </a:solidFill>
        </p:spPr>
        <p:txBody>
          <a:bodyPr vert="horz" wrap="square" lIns="0" tIns="34925" rIns="0" bIns="0" rtlCol="0">
            <a:spAutoFit/>
          </a:bodyPr>
          <a:lstStyle/>
          <a:p>
            <a:pPr marL="3175" algn="ctr">
              <a:lnSpc>
                <a:spcPct val="100000"/>
              </a:lnSpc>
              <a:spcBef>
                <a:spcPts val="275"/>
              </a:spcBef>
            </a:pPr>
            <a:r>
              <a:rPr sz="2400" dirty="0">
                <a:solidFill>
                  <a:srgbClr val="FFFFFF"/>
                </a:solidFill>
                <a:latin typeface="Georgia"/>
                <a:cs typeface="Georgia"/>
              </a:rPr>
              <a:t>Emergency </a:t>
            </a:r>
            <a:r>
              <a:rPr sz="2400" spc="-5" dirty="0">
                <a:solidFill>
                  <a:srgbClr val="FFFFFF"/>
                </a:solidFill>
                <a:latin typeface="Georgia"/>
                <a:cs typeface="Georgia"/>
              </a:rPr>
              <a:t>Use Authorization Granted by</a:t>
            </a:r>
            <a:r>
              <a:rPr sz="2400" spc="-40" dirty="0">
                <a:solidFill>
                  <a:srgbClr val="FFFFFF"/>
                </a:solidFill>
                <a:latin typeface="Georgia"/>
                <a:cs typeface="Georgia"/>
              </a:rPr>
              <a:t> </a:t>
            </a:r>
            <a:r>
              <a:rPr sz="2400" dirty="0">
                <a:solidFill>
                  <a:srgbClr val="FFFFFF"/>
                </a:solidFill>
                <a:latin typeface="Georgia"/>
                <a:cs typeface="Georgia"/>
              </a:rPr>
              <a:t>FDA</a:t>
            </a:r>
            <a:endParaRPr sz="2400">
              <a:latin typeface="Georgia"/>
              <a:cs typeface="Georgia"/>
            </a:endParaRPr>
          </a:p>
        </p:txBody>
      </p:sp>
      <p:sp>
        <p:nvSpPr>
          <p:cNvPr id="6" name="object 6"/>
          <p:cNvSpPr/>
          <p:nvPr/>
        </p:nvSpPr>
        <p:spPr>
          <a:xfrm>
            <a:off x="5917692" y="2514082"/>
            <a:ext cx="3002279" cy="229582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ED2B2-B4EB-4AB1-B42C-88C4620DB1BF}"/>
              </a:ext>
            </a:extLst>
          </p:cNvPr>
          <p:cNvSpPr/>
          <p:nvPr/>
        </p:nvSpPr>
        <p:spPr>
          <a:xfrm>
            <a:off x="5758434" y="114300"/>
            <a:ext cx="4299966" cy="212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3" name="Oval 12">
            <a:extLst>
              <a:ext uri="{FF2B5EF4-FFF2-40B4-BE49-F238E27FC236}">
                <a16:creationId xmlns:a16="http://schemas.microsoft.com/office/drawing/2014/main" id="{87752D85-726E-4837-99C7-316FF98DFA2A}"/>
              </a:ext>
            </a:extLst>
          </p:cNvPr>
          <p:cNvSpPr/>
          <p:nvPr/>
        </p:nvSpPr>
        <p:spPr>
          <a:xfrm>
            <a:off x="5758434" y="114301"/>
            <a:ext cx="4299966" cy="1948815"/>
          </a:xfrm>
          <a:prstGeom prst="ellipse">
            <a:avLst/>
          </a:prstGeom>
          <a:gradFill flip="none" rotWithShape="1">
            <a:gsLst>
              <a:gs pos="0">
                <a:schemeClr val="bg1"/>
              </a:gs>
              <a:gs pos="94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 name="Title 2">
            <a:extLst>
              <a:ext uri="{FF2B5EF4-FFF2-40B4-BE49-F238E27FC236}">
                <a16:creationId xmlns:a16="http://schemas.microsoft.com/office/drawing/2014/main" id="{FC944E41-9DD6-45FC-8CF4-3E3BE29D2ED5}"/>
              </a:ext>
            </a:extLst>
          </p:cNvPr>
          <p:cNvSpPr>
            <a:spLocks noGrp="1"/>
          </p:cNvSpPr>
          <p:nvPr>
            <p:ph type="title"/>
          </p:nvPr>
        </p:nvSpPr>
        <p:spPr/>
        <p:txBody>
          <a:bodyPr/>
          <a:lstStyle/>
          <a:p>
            <a:r>
              <a:rPr lang="en-US" dirty="0"/>
              <a:t>The NAVICA System</a:t>
            </a:r>
            <a:br>
              <a:rPr lang="en-US" dirty="0"/>
            </a:br>
            <a:r>
              <a:rPr lang="en-US" sz="2400" i="1" dirty="0"/>
              <a:t>A Comprehensive Digital Platform to Manage your COVID-19 Testing Program</a:t>
            </a:r>
            <a:br>
              <a:rPr lang="en-US" dirty="0"/>
            </a:br>
            <a:endParaRPr lang="en-US" dirty="0"/>
          </a:p>
        </p:txBody>
      </p:sp>
      <p:pic>
        <p:nvPicPr>
          <p:cNvPr id="2050" name="Picture 6">
            <a:extLst>
              <a:ext uri="{FF2B5EF4-FFF2-40B4-BE49-F238E27FC236}">
                <a16:creationId xmlns:a16="http://schemas.microsoft.com/office/drawing/2014/main" id="{FF4B2D2D-5F77-46BB-BB6F-004C497C8E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10" r="3826" b="3409"/>
          <a:stretch/>
        </p:blipFill>
        <p:spPr bwMode="auto">
          <a:xfrm>
            <a:off x="94201" y="2063116"/>
            <a:ext cx="9869998" cy="489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1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20851" y="6813803"/>
            <a:ext cx="2891155" cy="365760"/>
          </a:xfrm>
          <a:custGeom>
            <a:avLst/>
            <a:gdLst/>
            <a:ahLst/>
            <a:cxnLst/>
            <a:rect l="l" t="t" r="r" b="b"/>
            <a:pathLst>
              <a:path w="2891154" h="365759">
                <a:moveTo>
                  <a:pt x="2891028" y="365760"/>
                </a:moveTo>
                <a:lnTo>
                  <a:pt x="0" y="365760"/>
                </a:lnTo>
                <a:lnTo>
                  <a:pt x="0" y="0"/>
                </a:lnTo>
                <a:lnTo>
                  <a:pt x="2891028" y="0"/>
                </a:lnTo>
                <a:lnTo>
                  <a:pt x="2891028" y="365760"/>
                </a:lnTo>
                <a:close/>
              </a:path>
            </a:pathLst>
          </a:custGeom>
          <a:solidFill>
            <a:srgbClr val="FFFFFF"/>
          </a:solidFill>
        </p:spPr>
        <p:txBody>
          <a:bodyPr wrap="square" lIns="0" tIns="0" rIns="0" bIns="0" rtlCol="0"/>
          <a:lstStyle/>
          <a:p>
            <a:endParaRPr/>
          </a:p>
        </p:txBody>
      </p:sp>
      <p:grpSp>
        <p:nvGrpSpPr>
          <p:cNvPr id="6" name="object 6"/>
          <p:cNvGrpSpPr/>
          <p:nvPr/>
        </p:nvGrpSpPr>
        <p:grpSpPr>
          <a:xfrm>
            <a:off x="5241035" y="2002536"/>
            <a:ext cx="3950335" cy="2225040"/>
            <a:chOff x="5241035" y="2002536"/>
            <a:chExt cx="3950335" cy="2225040"/>
          </a:xfrm>
        </p:grpSpPr>
        <p:sp>
          <p:nvSpPr>
            <p:cNvPr id="7" name="object 7"/>
            <p:cNvSpPr/>
            <p:nvPr/>
          </p:nvSpPr>
          <p:spPr>
            <a:xfrm>
              <a:off x="5241035" y="2002536"/>
              <a:ext cx="3950208" cy="222503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950964" y="3067811"/>
              <a:ext cx="471170" cy="393700"/>
            </a:xfrm>
            <a:custGeom>
              <a:avLst/>
              <a:gdLst/>
              <a:ahLst/>
              <a:cxnLst/>
              <a:rect l="l" t="t" r="r" b="b"/>
              <a:pathLst>
                <a:path w="471170" h="393700">
                  <a:moveTo>
                    <a:pt x="100583" y="393191"/>
                  </a:moveTo>
                  <a:lnTo>
                    <a:pt x="0" y="237744"/>
                  </a:lnTo>
                  <a:lnTo>
                    <a:pt x="370332" y="0"/>
                  </a:lnTo>
                  <a:lnTo>
                    <a:pt x="470916" y="155448"/>
                  </a:lnTo>
                  <a:lnTo>
                    <a:pt x="100583" y="393191"/>
                  </a:lnTo>
                  <a:close/>
                </a:path>
              </a:pathLst>
            </a:custGeom>
            <a:solidFill>
              <a:srgbClr val="4D5B97"/>
            </a:solidFill>
          </p:spPr>
          <p:txBody>
            <a:bodyPr wrap="square" lIns="0" tIns="0" rIns="0" bIns="0" rtlCol="0"/>
            <a:lstStyle/>
            <a:p>
              <a:endParaRPr/>
            </a:p>
          </p:txBody>
        </p:sp>
        <p:sp>
          <p:nvSpPr>
            <p:cNvPr id="9" name="object 9"/>
            <p:cNvSpPr/>
            <p:nvPr/>
          </p:nvSpPr>
          <p:spPr>
            <a:xfrm>
              <a:off x="7065264" y="3208020"/>
              <a:ext cx="220980" cy="146050"/>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564966" y="1821249"/>
            <a:ext cx="4252400" cy="3181640"/>
          </a:xfrm>
          <a:prstGeom prst="rect">
            <a:avLst/>
          </a:prstGeom>
        </p:spPr>
        <p:txBody>
          <a:bodyPr vert="horz" wrap="square" lIns="0" tIns="100330" rIns="0" bIns="0" rtlCol="0">
            <a:spAutoFit/>
          </a:bodyPr>
          <a:lstStyle/>
          <a:p>
            <a:pPr marL="12700">
              <a:lnSpc>
                <a:spcPct val="100000"/>
              </a:lnSpc>
              <a:spcBef>
                <a:spcPts val="790"/>
              </a:spcBef>
            </a:pPr>
            <a:r>
              <a:rPr sz="1800" b="1" spc="-5" dirty="0">
                <a:latin typeface="Georgia"/>
                <a:cs typeface="Georgia"/>
              </a:rPr>
              <a:t>Simplicity</a:t>
            </a:r>
            <a:endParaRPr sz="1800" dirty="0">
              <a:latin typeface="Georgia"/>
              <a:cs typeface="Georgia"/>
            </a:endParaRPr>
          </a:p>
          <a:p>
            <a:pPr marL="354965" indent="-215265">
              <a:lnSpc>
                <a:spcPct val="100000"/>
              </a:lnSpc>
              <a:spcBef>
                <a:spcPts val="605"/>
              </a:spcBef>
              <a:buFont typeface="Arial"/>
              <a:buChar char="•"/>
              <a:tabLst>
                <a:tab pos="354965" algn="l"/>
                <a:tab pos="355600" algn="l"/>
              </a:tabLst>
            </a:pPr>
            <a:r>
              <a:rPr sz="1600" spc="-10" dirty="0">
                <a:latin typeface="Georgia"/>
                <a:cs typeface="Georgia"/>
              </a:rPr>
              <a:t>Based </a:t>
            </a:r>
            <a:r>
              <a:rPr sz="1600" spc="-5" dirty="0">
                <a:latin typeface="Georgia"/>
                <a:cs typeface="Georgia"/>
              </a:rPr>
              <a:t>on familiar consumer</a:t>
            </a:r>
            <a:r>
              <a:rPr sz="1600" spc="80" dirty="0">
                <a:latin typeface="Georgia"/>
                <a:cs typeface="Georgia"/>
              </a:rPr>
              <a:t> </a:t>
            </a:r>
            <a:r>
              <a:rPr sz="1600" spc="-10" dirty="0">
                <a:latin typeface="Georgia"/>
                <a:cs typeface="Georgia"/>
              </a:rPr>
              <a:t>experiences</a:t>
            </a:r>
            <a:endParaRPr sz="1600" dirty="0">
              <a:latin typeface="Georgia"/>
              <a:cs typeface="Georgia"/>
            </a:endParaRPr>
          </a:p>
          <a:p>
            <a:pPr marL="354965" marR="113664" indent="-215265">
              <a:lnSpc>
                <a:spcPct val="100000"/>
              </a:lnSpc>
              <a:spcBef>
                <a:spcPts val="600"/>
              </a:spcBef>
              <a:buFont typeface="Arial"/>
              <a:buChar char="•"/>
              <a:tabLst>
                <a:tab pos="354965" algn="l"/>
                <a:tab pos="355600" algn="l"/>
              </a:tabLst>
            </a:pPr>
            <a:r>
              <a:rPr sz="1600" spc="-10" dirty="0">
                <a:latin typeface="Georgia"/>
                <a:cs typeface="Georgia"/>
              </a:rPr>
              <a:t>Low </a:t>
            </a:r>
            <a:r>
              <a:rPr sz="1600" spc="-5" dirty="0">
                <a:latin typeface="Georgia"/>
                <a:cs typeface="Georgia"/>
              </a:rPr>
              <a:t>learning required </a:t>
            </a:r>
            <a:r>
              <a:rPr sz="1600" spc="-10" dirty="0">
                <a:latin typeface="Georgia"/>
                <a:cs typeface="Georgia"/>
              </a:rPr>
              <a:t>to </a:t>
            </a:r>
            <a:r>
              <a:rPr sz="1600" spc="-5" dirty="0">
                <a:latin typeface="Georgia"/>
                <a:cs typeface="Georgia"/>
              </a:rPr>
              <a:t>setup and use  without</a:t>
            </a:r>
            <a:r>
              <a:rPr sz="1600" spc="15" dirty="0">
                <a:latin typeface="Georgia"/>
                <a:cs typeface="Georgia"/>
              </a:rPr>
              <a:t> </a:t>
            </a:r>
            <a:r>
              <a:rPr sz="1600" spc="-10" dirty="0">
                <a:latin typeface="Georgia"/>
                <a:cs typeface="Georgia"/>
              </a:rPr>
              <a:t>help</a:t>
            </a:r>
            <a:endParaRPr sz="1600" dirty="0">
              <a:latin typeface="Georgia"/>
              <a:cs typeface="Georgia"/>
            </a:endParaRPr>
          </a:p>
          <a:p>
            <a:pPr marL="354965" indent="-215265">
              <a:lnSpc>
                <a:spcPct val="100000"/>
              </a:lnSpc>
              <a:spcBef>
                <a:spcPts val="600"/>
              </a:spcBef>
              <a:buFont typeface="Arial"/>
              <a:buChar char="•"/>
              <a:tabLst>
                <a:tab pos="354965" algn="l"/>
                <a:tab pos="355600" algn="l"/>
              </a:tabLst>
            </a:pPr>
            <a:r>
              <a:rPr sz="1600" spc="-5" dirty="0">
                <a:latin typeface="Georgia"/>
                <a:cs typeface="Georgia"/>
              </a:rPr>
              <a:t>Designed </a:t>
            </a:r>
            <a:r>
              <a:rPr sz="1600" spc="-10" dirty="0">
                <a:latin typeface="Georgia"/>
                <a:cs typeface="Georgia"/>
              </a:rPr>
              <a:t>to scale</a:t>
            </a:r>
            <a:r>
              <a:rPr sz="1600" spc="75" dirty="0">
                <a:latin typeface="Georgia"/>
                <a:cs typeface="Georgia"/>
              </a:rPr>
              <a:t> </a:t>
            </a:r>
            <a:r>
              <a:rPr sz="1600" spc="-10" dirty="0">
                <a:latin typeface="Georgia"/>
                <a:cs typeface="Georgia"/>
              </a:rPr>
              <a:t>rapidly</a:t>
            </a:r>
            <a:endParaRPr sz="1600" dirty="0">
              <a:latin typeface="Georgia"/>
              <a:cs typeface="Georgia"/>
            </a:endParaRPr>
          </a:p>
          <a:p>
            <a:pPr>
              <a:lnSpc>
                <a:spcPct val="100000"/>
              </a:lnSpc>
              <a:buFont typeface="Arial"/>
              <a:buChar char="•"/>
            </a:pPr>
            <a:endParaRPr sz="1800" dirty="0">
              <a:latin typeface="Georgia"/>
              <a:cs typeface="Georgia"/>
            </a:endParaRPr>
          </a:p>
          <a:p>
            <a:pPr marL="12700">
              <a:lnSpc>
                <a:spcPct val="100000"/>
              </a:lnSpc>
              <a:spcBef>
                <a:spcPts val="1070"/>
              </a:spcBef>
            </a:pPr>
            <a:r>
              <a:rPr sz="1800" b="1" spc="-5" dirty="0">
                <a:latin typeface="Georgia"/>
                <a:cs typeface="Georgia"/>
              </a:rPr>
              <a:t>Availability</a:t>
            </a:r>
            <a:endParaRPr sz="1800" dirty="0">
              <a:latin typeface="Georgia"/>
              <a:cs typeface="Georgia"/>
            </a:endParaRPr>
          </a:p>
          <a:p>
            <a:pPr marL="354965" marR="65405" indent="-215265">
              <a:spcBef>
                <a:spcPts val="605"/>
              </a:spcBef>
              <a:buFont typeface="Arial"/>
              <a:buChar char="•"/>
              <a:tabLst>
                <a:tab pos="354965" algn="l"/>
                <a:tab pos="355600" algn="l"/>
              </a:tabLst>
            </a:pPr>
            <a:r>
              <a:rPr lang="en-US" sz="1600" spc="-5" dirty="0">
                <a:cs typeface="Georgia"/>
              </a:rPr>
              <a:t>Connect Portal available upon request</a:t>
            </a:r>
            <a:endParaRPr lang="en-US" sz="1600" dirty="0">
              <a:cs typeface="Georgia"/>
            </a:endParaRPr>
          </a:p>
          <a:p>
            <a:pPr marL="354965" marR="65405" indent="-215265">
              <a:lnSpc>
                <a:spcPct val="100000"/>
              </a:lnSpc>
              <a:spcBef>
                <a:spcPts val="605"/>
              </a:spcBef>
              <a:buFont typeface="Arial"/>
              <a:buChar char="•"/>
              <a:tabLst>
                <a:tab pos="354965" algn="l"/>
                <a:tab pos="355600" algn="l"/>
              </a:tabLst>
            </a:pPr>
            <a:r>
              <a:rPr lang="en-US" sz="1600" spc="-5" dirty="0">
                <a:latin typeface="Georgia"/>
                <a:cs typeface="Georgia"/>
              </a:rPr>
              <a:t>Apps a</a:t>
            </a:r>
            <a:r>
              <a:rPr sz="1600" spc="-5" dirty="0">
                <a:latin typeface="Georgia"/>
                <a:cs typeface="Georgia"/>
              </a:rPr>
              <a:t>vailable on App Store and Google Play Store</a:t>
            </a:r>
            <a:endParaRPr lang="en-US" sz="1600" spc="-5" dirty="0">
              <a:latin typeface="Georgia"/>
              <a:cs typeface="Georgia"/>
            </a:endParaRPr>
          </a:p>
        </p:txBody>
      </p:sp>
      <p:sp>
        <p:nvSpPr>
          <p:cNvPr id="11" name="object 11"/>
          <p:cNvSpPr txBox="1"/>
          <p:nvPr/>
        </p:nvSpPr>
        <p:spPr>
          <a:xfrm>
            <a:off x="564966" y="5273899"/>
            <a:ext cx="4252400" cy="2086469"/>
          </a:xfrm>
          <a:prstGeom prst="rect">
            <a:avLst/>
          </a:prstGeom>
        </p:spPr>
        <p:txBody>
          <a:bodyPr vert="horz" wrap="square" lIns="0" tIns="100330" rIns="0" bIns="0" rtlCol="0">
            <a:spAutoFit/>
          </a:bodyPr>
          <a:lstStyle/>
          <a:p>
            <a:pPr marL="12700">
              <a:lnSpc>
                <a:spcPct val="100000"/>
              </a:lnSpc>
              <a:spcBef>
                <a:spcPts val="790"/>
              </a:spcBef>
            </a:pPr>
            <a:r>
              <a:rPr sz="1800" b="1" dirty="0">
                <a:latin typeface="Georgia"/>
                <a:cs typeface="Georgia"/>
              </a:rPr>
              <a:t>Security</a:t>
            </a:r>
            <a:endParaRPr sz="1800" dirty="0">
              <a:latin typeface="Georgia"/>
              <a:cs typeface="Georgia"/>
            </a:endParaRPr>
          </a:p>
          <a:p>
            <a:pPr marL="354965" marR="5080" indent="-215265">
              <a:lnSpc>
                <a:spcPct val="100000"/>
              </a:lnSpc>
              <a:spcBef>
                <a:spcPts val="605"/>
              </a:spcBef>
              <a:buFont typeface="Arial"/>
              <a:buChar char="•"/>
              <a:tabLst>
                <a:tab pos="354965" algn="l"/>
                <a:tab pos="355600" algn="l"/>
              </a:tabLst>
            </a:pPr>
            <a:r>
              <a:rPr sz="1600" spc="-5" dirty="0">
                <a:latin typeface="Georgia"/>
                <a:cs typeface="Georgia"/>
              </a:rPr>
              <a:t>Cloud </a:t>
            </a:r>
            <a:r>
              <a:rPr sz="1600" spc="-10" dirty="0">
                <a:latin typeface="Georgia"/>
                <a:cs typeface="Georgia"/>
              </a:rPr>
              <a:t>based, scalable </a:t>
            </a:r>
            <a:r>
              <a:rPr sz="1600" spc="-5" dirty="0">
                <a:latin typeface="Georgia"/>
                <a:cs typeface="Georgia"/>
              </a:rPr>
              <a:t>infrastructure with  </a:t>
            </a:r>
            <a:r>
              <a:rPr sz="1600" spc="-10" dirty="0">
                <a:latin typeface="Georgia"/>
                <a:cs typeface="Georgia"/>
              </a:rPr>
              <a:t>independent </a:t>
            </a:r>
            <a:r>
              <a:rPr sz="1600" spc="-5" dirty="0">
                <a:latin typeface="Georgia"/>
                <a:cs typeface="Georgia"/>
              </a:rPr>
              <a:t>ongoing security  </a:t>
            </a:r>
            <a:r>
              <a:rPr sz="1600" spc="-10" dirty="0">
                <a:latin typeface="Georgia"/>
                <a:cs typeface="Georgia"/>
              </a:rPr>
              <a:t>assessments </a:t>
            </a:r>
            <a:r>
              <a:rPr sz="1600" dirty="0">
                <a:latin typeface="Georgia"/>
                <a:cs typeface="Georgia"/>
              </a:rPr>
              <a:t>to </a:t>
            </a:r>
            <a:r>
              <a:rPr sz="1600" spc="-5" dirty="0">
                <a:latin typeface="Georgia"/>
                <a:cs typeface="Georgia"/>
              </a:rPr>
              <a:t>maintain </a:t>
            </a:r>
            <a:r>
              <a:rPr sz="1600" spc="-10" dirty="0">
                <a:latin typeface="Georgia"/>
                <a:cs typeface="Georgia"/>
              </a:rPr>
              <a:t>the security </a:t>
            </a:r>
            <a:r>
              <a:rPr sz="1600" spc="5" dirty="0">
                <a:latin typeface="Georgia"/>
                <a:cs typeface="Georgia"/>
              </a:rPr>
              <a:t>of  </a:t>
            </a:r>
            <a:r>
              <a:rPr sz="1600" spc="-10" dirty="0">
                <a:latin typeface="Georgia"/>
                <a:cs typeface="Georgia"/>
              </a:rPr>
              <a:t>the</a:t>
            </a:r>
            <a:r>
              <a:rPr sz="1600" spc="15" dirty="0">
                <a:latin typeface="Georgia"/>
                <a:cs typeface="Georgia"/>
              </a:rPr>
              <a:t> </a:t>
            </a:r>
            <a:r>
              <a:rPr sz="1600" spc="-5" dirty="0">
                <a:latin typeface="Georgia"/>
                <a:cs typeface="Georgia"/>
              </a:rPr>
              <a:t>platform</a:t>
            </a:r>
            <a:endParaRPr sz="1600" dirty="0">
              <a:latin typeface="Georgia"/>
              <a:cs typeface="Georgia"/>
            </a:endParaRPr>
          </a:p>
          <a:p>
            <a:pPr marL="354965" indent="-215265">
              <a:lnSpc>
                <a:spcPct val="100000"/>
              </a:lnSpc>
              <a:spcBef>
                <a:spcPts val="600"/>
              </a:spcBef>
              <a:buFont typeface="Arial"/>
              <a:buChar char="•"/>
              <a:tabLst>
                <a:tab pos="354965" algn="l"/>
                <a:tab pos="355600" algn="l"/>
              </a:tabLst>
            </a:pPr>
            <a:r>
              <a:rPr sz="1600" spc="-5" dirty="0">
                <a:latin typeface="Georgia"/>
                <a:cs typeface="Georgia"/>
              </a:rPr>
              <a:t>Data is fully </a:t>
            </a:r>
            <a:r>
              <a:rPr sz="1600" spc="-10" dirty="0">
                <a:latin typeface="Georgia"/>
                <a:cs typeface="Georgia"/>
              </a:rPr>
              <a:t>encrypted at </a:t>
            </a:r>
            <a:r>
              <a:rPr sz="1600" spc="-5" dirty="0">
                <a:latin typeface="Georgia"/>
                <a:cs typeface="Georgia"/>
              </a:rPr>
              <a:t>all</a:t>
            </a:r>
            <a:r>
              <a:rPr sz="1600" spc="150" dirty="0">
                <a:latin typeface="Georgia"/>
                <a:cs typeface="Georgia"/>
              </a:rPr>
              <a:t> </a:t>
            </a:r>
            <a:r>
              <a:rPr sz="1600" spc="-10" dirty="0">
                <a:latin typeface="Georgia"/>
                <a:cs typeface="Georgia"/>
              </a:rPr>
              <a:t>times</a:t>
            </a:r>
            <a:endParaRPr lang="en-US" sz="1600" spc="-10" dirty="0">
              <a:latin typeface="Georgia"/>
              <a:cs typeface="Georgia"/>
            </a:endParaRPr>
          </a:p>
          <a:p>
            <a:pPr marL="354965" indent="-215265">
              <a:lnSpc>
                <a:spcPct val="100000"/>
              </a:lnSpc>
              <a:spcBef>
                <a:spcPts val="600"/>
              </a:spcBef>
              <a:buFont typeface="Arial"/>
              <a:buChar char="•"/>
              <a:tabLst>
                <a:tab pos="354965" algn="l"/>
                <a:tab pos="355600" algn="l"/>
              </a:tabLst>
            </a:pPr>
            <a:r>
              <a:rPr lang="en-US" sz="1600" spc="-10" dirty="0">
                <a:latin typeface="Georgia"/>
                <a:cs typeface="Georgia"/>
              </a:rPr>
              <a:t>State reporting available through APHL AIMS Platform </a:t>
            </a:r>
            <a:endParaRPr sz="1600" dirty="0">
              <a:latin typeface="Georgia"/>
              <a:cs typeface="Georgia"/>
            </a:endParaRPr>
          </a:p>
        </p:txBody>
      </p:sp>
      <p:sp>
        <p:nvSpPr>
          <p:cNvPr id="14" name="object 14"/>
          <p:cNvSpPr txBox="1">
            <a:spLocks noGrp="1"/>
          </p:cNvSpPr>
          <p:nvPr>
            <p:ph type="title"/>
          </p:nvPr>
        </p:nvSpPr>
        <p:spPr>
          <a:xfrm>
            <a:off x="553212" y="414528"/>
            <a:ext cx="9052560" cy="812402"/>
          </a:xfrm>
          <a:prstGeom prst="rect">
            <a:avLst/>
          </a:prstGeom>
        </p:spPr>
        <p:txBody>
          <a:bodyPr vert="horz" wrap="square" lIns="0" tIns="12065" rIns="0" bIns="0" rtlCol="0">
            <a:spAutoFit/>
          </a:bodyPr>
          <a:lstStyle/>
          <a:p>
            <a:pPr marL="38100">
              <a:lnSpc>
                <a:spcPct val="100000"/>
              </a:lnSpc>
              <a:spcBef>
                <a:spcPts val="95"/>
              </a:spcBef>
            </a:pPr>
            <a:r>
              <a:rPr lang="en-US" sz="2800" spc="-5" dirty="0">
                <a:solidFill>
                  <a:srgbClr val="009CDD"/>
                </a:solidFill>
              </a:rPr>
              <a:t>The </a:t>
            </a:r>
            <a:r>
              <a:rPr sz="2800" spc="-5" dirty="0">
                <a:solidFill>
                  <a:srgbClr val="009CDD"/>
                </a:solidFill>
              </a:rPr>
              <a:t>NAVICA</a:t>
            </a:r>
            <a:r>
              <a:rPr sz="2775" spc="-7" baseline="25525" dirty="0">
                <a:solidFill>
                  <a:srgbClr val="009CDD"/>
                </a:solidFill>
              </a:rPr>
              <a:t>™ </a:t>
            </a:r>
            <a:r>
              <a:rPr lang="en-US" sz="2800" spc="-5" dirty="0">
                <a:solidFill>
                  <a:srgbClr val="009CDD"/>
                </a:solidFill>
              </a:rPr>
              <a:t>System </a:t>
            </a:r>
            <a:br>
              <a:rPr lang="en-US" sz="2800" spc="-5" dirty="0">
                <a:solidFill>
                  <a:srgbClr val="009CDD"/>
                </a:solidFill>
              </a:rPr>
            </a:br>
            <a:r>
              <a:rPr lang="en-US" sz="2400" i="1" spc="-5" dirty="0">
                <a:solidFill>
                  <a:srgbClr val="009CDD"/>
                </a:solidFill>
              </a:rPr>
              <a:t>S</a:t>
            </a:r>
            <a:r>
              <a:rPr sz="2400" i="1" spc="-5" dirty="0">
                <a:solidFill>
                  <a:srgbClr val="009CDD"/>
                </a:solidFill>
              </a:rPr>
              <a:t>olution Overview</a:t>
            </a:r>
            <a:endParaRPr sz="2800" i="1" dirty="0"/>
          </a:p>
        </p:txBody>
      </p:sp>
      <p:sp>
        <p:nvSpPr>
          <p:cNvPr id="15" name="Slide Number Placeholder 14">
            <a:extLst>
              <a:ext uri="{FF2B5EF4-FFF2-40B4-BE49-F238E27FC236}">
                <a16:creationId xmlns:a16="http://schemas.microsoft.com/office/drawing/2014/main" id="{4906DA7E-11C9-4D01-A79B-4602CD95D504}"/>
              </a:ext>
            </a:extLst>
          </p:cNvPr>
          <p:cNvSpPr>
            <a:spLocks noGrp="1"/>
          </p:cNvSpPr>
          <p:nvPr>
            <p:ph type="sldNum" sz="quarter" idx="12"/>
          </p:nvPr>
        </p:nvSpPr>
        <p:spPr/>
        <p:txBody>
          <a:bodyPr/>
          <a:lstStyle/>
          <a:p>
            <a:fld id="{B6F15528-21DE-4FAA-801E-634DDDAF4B2B}" type="slidenum">
              <a:rPr lang="en-US" smtClean="0"/>
              <a:t>31</a:t>
            </a:fld>
            <a:endParaRPr lang="en-US"/>
          </a:p>
        </p:txBody>
      </p:sp>
      <p:pic>
        <p:nvPicPr>
          <p:cNvPr id="16" name="Picture 15" descr="Text&#10;&#10;Description automatically generated">
            <a:extLst>
              <a:ext uri="{FF2B5EF4-FFF2-40B4-BE49-F238E27FC236}">
                <a16:creationId xmlns:a16="http://schemas.microsoft.com/office/drawing/2014/main" id="{AE168EE7-E88B-483E-9333-F89C790C03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5264" y="4450265"/>
            <a:ext cx="1207230" cy="1207230"/>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4331FDBE-995B-4D16-91EF-8B01FF1E9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888" y="4457124"/>
            <a:ext cx="1207230" cy="1207230"/>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D066E7ED-E0E0-4A0B-8AC7-82499FAFF2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2929" y="4463983"/>
            <a:ext cx="1193512" cy="1193512"/>
          </a:xfrm>
          <a:prstGeom prst="rect">
            <a:avLst/>
          </a:prstGeom>
        </p:spPr>
      </p:pic>
      <p:pic>
        <p:nvPicPr>
          <p:cNvPr id="5" name="Picture 4" descr="Logo, company name&#10;&#10;Description automatically generated">
            <a:extLst>
              <a:ext uri="{FF2B5EF4-FFF2-40B4-BE49-F238E27FC236}">
                <a16:creationId xmlns:a16="http://schemas.microsoft.com/office/drawing/2014/main" id="{517526CB-C204-42EC-A63F-BA1297CE18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200" y="4450265"/>
            <a:ext cx="1022451" cy="10200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077E97-593A-4A7A-BED7-285C8E8F8391}"/>
              </a:ext>
            </a:extLst>
          </p:cNvPr>
          <p:cNvSpPr/>
          <p:nvPr/>
        </p:nvSpPr>
        <p:spPr>
          <a:xfrm>
            <a:off x="6110478" y="114300"/>
            <a:ext cx="3947922"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pic>
        <p:nvPicPr>
          <p:cNvPr id="3" name="Picture 2">
            <a:extLst>
              <a:ext uri="{FF2B5EF4-FFF2-40B4-BE49-F238E27FC236}">
                <a16:creationId xmlns:a16="http://schemas.microsoft.com/office/drawing/2014/main" id="{51621E45-6188-4655-A555-88B3E18F0F86}"/>
              </a:ext>
            </a:extLst>
          </p:cNvPr>
          <p:cNvPicPr>
            <a:picLocks noChangeAspect="1"/>
          </p:cNvPicPr>
          <p:nvPr/>
        </p:nvPicPr>
        <p:blipFill rotWithShape="1">
          <a:blip r:embed="rId3"/>
          <a:srcRect l="758" t="11515" r="1514"/>
          <a:stretch/>
        </p:blipFill>
        <p:spPr>
          <a:xfrm>
            <a:off x="0" y="1524000"/>
            <a:ext cx="10058400" cy="5536019"/>
          </a:xfrm>
          <a:prstGeom prst="rect">
            <a:avLst/>
          </a:prstGeom>
        </p:spPr>
      </p:pic>
      <p:sp>
        <p:nvSpPr>
          <p:cNvPr id="4" name="Title 3">
            <a:extLst>
              <a:ext uri="{FF2B5EF4-FFF2-40B4-BE49-F238E27FC236}">
                <a16:creationId xmlns:a16="http://schemas.microsoft.com/office/drawing/2014/main" id="{3404D5BA-3854-4D7C-B041-8EF5EA506C98}"/>
              </a:ext>
            </a:extLst>
          </p:cNvPr>
          <p:cNvSpPr>
            <a:spLocks noGrp="1"/>
          </p:cNvSpPr>
          <p:nvPr>
            <p:ph type="title"/>
          </p:nvPr>
        </p:nvSpPr>
        <p:spPr/>
        <p:txBody>
          <a:bodyPr/>
          <a:lstStyle/>
          <a:p>
            <a:r>
              <a:rPr lang="en-US" dirty="0"/>
              <a:t>The NAVICA System </a:t>
            </a:r>
            <a:br>
              <a:rPr lang="en-US" dirty="0"/>
            </a:br>
            <a:r>
              <a:rPr lang="en-US" sz="2400" i="1" dirty="0"/>
              <a:t>Workflow Overview</a:t>
            </a:r>
            <a:endParaRPr lang="en-US" i="1" dirty="0"/>
          </a:p>
        </p:txBody>
      </p:sp>
    </p:spTree>
    <p:extLst>
      <p:ext uri="{BB962C8B-B14F-4D97-AF65-F5344CB8AC3E}">
        <p14:creationId xmlns:p14="http://schemas.microsoft.com/office/powerpoint/2010/main" val="419845548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Training</a:t>
            </a:r>
            <a:r>
              <a:rPr spc="-135" dirty="0"/>
              <a:t> </a:t>
            </a:r>
            <a:r>
              <a:rPr spc="5" dirty="0"/>
              <a:t>Toolkit</a:t>
            </a:r>
          </a:p>
        </p:txBody>
      </p:sp>
      <p:sp>
        <p:nvSpPr>
          <p:cNvPr id="3" name="object 3"/>
          <p:cNvSpPr txBox="1"/>
          <p:nvPr/>
        </p:nvSpPr>
        <p:spPr>
          <a:xfrm>
            <a:off x="934762" y="3126746"/>
            <a:ext cx="5737860" cy="299720"/>
          </a:xfrm>
          <a:prstGeom prst="rect">
            <a:avLst/>
          </a:prstGeom>
        </p:spPr>
        <p:txBody>
          <a:bodyPr vert="horz" wrap="square" lIns="0" tIns="12700" rIns="0" bIns="0" rtlCol="0">
            <a:spAutoFit/>
          </a:bodyPr>
          <a:lstStyle/>
          <a:p>
            <a:pPr marL="25400">
              <a:lnSpc>
                <a:spcPct val="100000"/>
              </a:lnSpc>
              <a:spcBef>
                <a:spcPts val="100"/>
              </a:spcBef>
            </a:pPr>
            <a:r>
              <a:rPr sz="1800" b="1" spc="114" dirty="0">
                <a:solidFill>
                  <a:srgbClr val="FFFFFF"/>
                </a:solidFill>
                <a:latin typeface="Calibri"/>
                <a:cs typeface="Calibri"/>
              </a:rPr>
              <a:t>NAVICA</a:t>
            </a:r>
            <a:r>
              <a:rPr sz="1800" b="1" spc="172" baseline="25462" dirty="0">
                <a:solidFill>
                  <a:srgbClr val="FFFFFF"/>
                </a:solidFill>
                <a:latin typeface="Calibri"/>
                <a:cs typeface="Calibri"/>
              </a:rPr>
              <a:t>™ </a:t>
            </a:r>
            <a:r>
              <a:rPr sz="1800" b="1" spc="100" dirty="0">
                <a:solidFill>
                  <a:srgbClr val="FFFFFF"/>
                </a:solidFill>
                <a:latin typeface="Calibri"/>
                <a:cs typeface="Calibri"/>
              </a:rPr>
              <a:t>APP AND </a:t>
            </a:r>
            <a:r>
              <a:rPr sz="1800" b="1" spc="130" dirty="0">
                <a:solidFill>
                  <a:srgbClr val="FFFFFF"/>
                </a:solidFill>
                <a:latin typeface="Calibri"/>
                <a:cs typeface="Calibri"/>
              </a:rPr>
              <a:t>BINAXNOW</a:t>
            </a:r>
            <a:r>
              <a:rPr sz="1800" b="1" spc="195" baseline="25462" dirty="0">
                <a:solidFill>
                  <a:srgbClr val="FFFFFF"/>
                </a:solidFill>
                <a:latin typeface="Calibri"/>
                <a:cs typeface="Calibri"/>
              </a:rPr>
              <a:t>™ </a:t>
            </a:r>
            <a:r>
              <a:rPr sz="1800" b="1" spc="125" dirty="0">
                <a:solidFill>
                  <a:srgbClr val="FFFFFF"/>
                </a:solidFill>
                <a:latin typeface="Calibri"/>
                <a:cs typeface="Calibri"/>
              </a:rPr>
              <a:t>COVID-19 </a:t>
            </a:r>
            <a:r>
              <a:rPr sz="1800" b="1" spc="65" dirty="0">
                <a:solidFill>
                  <a:srgbClr val="FFFFFF"/>
                </a:solidFill>
                <a:latin typeface="Calibri"/>
                <a:cs typeface="Calibri"/>
              </a:rPr>
              <a:t>AG</a:t>
            </a:r>
            <a:r>
              <a:rPr sz="1800" b="1" spc="480" dirty="0">
                <a:solidFill>
                  <a:srgbClr val="FFFFFF"/>
                </a:solidFill>
                <a:latin typeface="Calibri"/>
                <a:cs typeface="Calibri"/>
              </a:rPr>
              <a:t> </a:t>
            </a:r>
            <a:r>
              <a:rPr sz="1800" b="1" spc="110" dirty="0">
                <a:solidFill>
                  <a:srgbClr val="FFFFFF"/>
                </a:solidFill>
                <a:latin typeface="Calibri"/>
                <a:cs typeface="Calibri"/>
              </a:rPr>
              <a:t>CARD</a:t>
            </a:r>
            <a:endParaRPr sz="1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72668" y="6813803"/>
            <a:ext cx="2895600" cy="365760"/>
          </a:xfrm>
          <a:custGeom>
            <a:avLst/>
            <a:gdLst/>
            <a:ahLst/>
            <a:cxnLst/>
            <a:rect l="l" t="t" r="r" b="b"/>
            <a:pathLst>
              <a:path w="2895600" h="365759">
                <a:moveTo>
                  <a:pt x="2895599" y="365760"/>
                </a:moveTo>
                <a:lnTo>
                  <a:pt x="0" y="365760"/>
                </a:lnTo>
                <a:lnTo>
                  <a:pt x="0" y="0"/>
                </a:lnTo>
                <a:lnTo>
                  <a:pt x="2895599" y="0"/>
                </a:lnTo>
                <a:lnTo>
                  <a:pt x="289559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034374" y="756958"/>
            <a:ext cx="259143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Training</a:t>
            </a:r>
            <a:r>
              <a:rPr sz="2800" spc="-30" dirty="0">
                <a:solidFill>
                  <a:srgbClr val="009CDD"/>
                </a:solidFill>
              </a:rPr>
              <a:t> </a:t>
            </a:r>
            <a:r>
              <a:rPr sz="2800" spc="-5" dirty="0">
                <a:solidFill>
                  <a:srgbClr val="009CDD"/>
                </a:solidFill>
              </a:rPr>
              <a:t>Toolkit</a:t>
            </a:r>
            <a:endParaRPr sz="2800"/>
          </a:p>
        </p:txBody>
      </p:sp>
      <p:sp>
        <p:nvSpPr>
          <p:cNvPr id="6" name="object 6"/>
          <p:cNvSpPr txBox="1"/>
          <p:nvPr/>
        </p:nvSpPr>
        <p:spPr>
          <a:xfrm>
            <a:off x="1018031" y="3649979"/>
            <a:ext cx="3395979" cy="300355"/>
          </a:xfrm>
          <a:prstGeom prst="rect">
            <a:avLst/>
          </a:prstGeom>
          <a:solidFill>
            <a:srgbClr val="004F70"/>
          </a:solidFill>
        </p:spPr>
        <p:txBody>
          <a:bodyPr vert="horz" wrap="square" lIns="0" tIns="32384" rIns="0" bIns="0" rtlCol="0">
            <a:spAutoFit/>
          </a:bodyPr>
          <a:lstStyle/>
          <a:p>
            <a:pPr marL="713105">
              <a:lnSpc>
                <a:spcPct val="100000"/>
              </a:lnSpc>
              <a:spcBef>
                <a:spcPts val="254"/>
              </a:spcBef>
            </a:pPr>
            <a:r>
              <a:rPr sz="1350" b="1" dirty="0">
                <a:solidFill>
                  <a:srgbClr val="FFFFFF"/>
                </a:solidFill>
                <a:latin typeface="Calibri"/>
                <a:cs typeface="Calibri"/>
              </a:rPr>
              <a:t>Six </a:t>
            </a:r>
            <a:r>
              <a:rPr sz="1350" b="1" spc="-5" dirty="0">
                <a:solidFill>
                  <a:srgbClr val="FFFFFF"/>
                </a:solidFill>
                <a:latin typeface="Calibri"/>
                <a:cs typeface="Calibri"/>
              </a:rPr>
              <a:t>Detailed </a:t>
            </a:r>
            <a:r>
              <a:rPr sz="1350" b="1" spc="-10" dirty="0">
                <a:solidFill>
                  <a:srgbClr val="FFFFFF"/>
                </a:solidFill>
                <a:latin typeface="Calibri"/>
                <a:cs typeface="Calibri"/>
              </a:rPr>
              <a:t>Training</a:t>
            </a:r>
            <a:r>
              <a:rPr sz="1350" b="1" spc="-95" dirty="0">
                <a:solidFill>
                  <a:srgbClr val="FFFFFF"/>
                </a:solidFill>
                <a:latin typeface="Calibri"/>
                <a:cs typeface="Calibri"/>
              </a:rPr>
              <a:t> </a:t>
            </a:r>
            <a:r>
              <a:rPr sz="1350" b="1" dirty="0">
                <a:solidFill>
                  <a:srgbClr val="FFFFFF"/>
                </a:solidFill>
                <a:latin typeface="Calibri"/>
                <a:cs typeface="Calibri"/>
              </a:rPr>
              <a:t>Videos</a:t>
            </a:r>
            <a:endParaRPr sz="1350">
              <a:latin typeface="Calibri"/>
              <a:cs typeface="Calibri"/>
            </a:endParaRPr>
          </a:p>
        </p:txBody>
      </p:sp>
      <p:sp>
        <p:nvSpPr>
          <p:cNvPr id="7" name="object 7"/>
          <p:cNvSpPr txBox="1"/>
          <p:nvPr/>
        </p:nvSpPr>
        <p:spPr>
          <a:xfrm>
            <a:off x="5029200" y="3649979"/>
            <a:ext cx="3395979" cy="300355"/>
          </a:xfrm>
          <a:prstGeom prst="rect">
            <a:avLst/>
          </a:prstGeom>
          <a:solidFill>
            <a:srgbClr val="009CDD"/>
          </a:solidFill>
        </p:spPr>
        <p:txBody>
          <a:bodyPr vert="horz" wrap="square" lIns="0" tIns="32384" rIns="0" bIns="0" rtlCol="0">
            <a:spAutoFit/>
          </a:bodyPr>
          <a:lstStyle/>
          <a:p>
            <a:pPr marL="981075">
              <a:lnSpc>
                <a:spcPct val="100000"/>
              </a:lnSpc>
              <a:spcBef>
                <a:spcPts val="254"/>
              </a:spcBef>
            </a:pPr>
            <a:r>
              <a:rPr sz="1350" b="1" spc="-10" dirty="0">
                <a:solidFill>
                  <a:srgbClr val="FFFFFF"/>
                </a:solidFill>
                <a:latin typeface="Calibri"/>
                <a:cs typeface="Calibri"/>
              </a:rPr>
              <a:t>PowerPoint</a:t>
            </a:r>
            <a:r>
              <a:rPr sz="1350" b="1" spc="-50" dirty="0">
                <a:solidFill>
                  <a:srgbClr val="FFFFFF"/>
                </a:solidFill>
                <a:latin typeface="Calibri"/>
                <a:cs typeface="Calibri"/>
              </a:rPr>
              <a:t> </a:t>
            </a:r>
            <a:r>
              <a:rPr sz="1350" b="1" spc="-10" dirty="0">
                <a:solidFill>
                  <a:srgbClr val="FFFFFF"/>
                </a:solidFill>
                <a:latin typeface="Calibri"/>
                <a:cs typeface="Calibri"/>
              </a:rPr>
              <a:t>Training</a:t>
            </a:r>
            <a:endParaRPr sz="1350">
              <a:latin typeface="Calibri"/>
              <a:cs typeface="Calibri"/>
            </a:endParaRPr>
          </a:p>
        </p:txBody>
      </p:sp>
      <p:sp>
        <p:nvSpPr>
          <p:cNvPr id="8" name="object 8"/>
          <p:cNvSpPr txBox="1"/>
          <p:nvPr/>
        </p:nvSpPr>
        <p:spPr>
          <a:xfrm>
            <a:off x="1018031" y="6082284"/>
            <a:ext cx="3395979" cy="300355"/>
          </a:xfrm>
          <a:prstGeom prst="rect">
            <a:avLst/>
          </a:prstGeom>
          <a:solidFill>
            <a:srgbClr val="64CCC8"/>
          </a:solidFill>
        </p:spPr>
        <p:txBody>
          <a:bodyPr vert="horz" wrap="square" lIns="0" tIns="32384" rIns="0" bIns="0" rtlCol="0">
            <a:spAutoFit/>
          </a:bodyPr>
          <a:lstStyle/>
          <a:p>
            <a:pPr marL="429259">
              <a:lnSpc>
                <a:spcPct val="100000"/>
              </a:lnSpc>
              <a:spcBef>
                <a:spcPts val="254"/>
              </a:spcBef>
            </a:pPr>
            <a:r>
              <a:rPr sz="1350" b="1" dirty="0">
                <a:solidFill>
                  <a:srgbClr val="FFFFFF"/>
                </a:solidFill>
                <a:latin typeface="Calibri"/>
                <a:cs typeface="Calibri"/>
              </a:rPr>
              <a:t>Helpful </a:t>
            </a:r>
            <a:r>
              <a:rPr sz="1350" b="1" spc="-25" dirty="0">
                <a:solidFill>
                  <a:srgbClr val="FFFFFF"/>
                </a:solidFill>
                <a:latin typeface="Calibri"/>
                <a:cs typeface="Calibri"/>
              </a:rPr>
              <a:t>Tools </a:t>
            </a:r>
            <a:r>
              <a:rPr sz="1350" b="1" dirty="0">
                <a:solidFill>
                  <a:srgbClr val="FFFFFF"/>
                </a:solidFill>
                <a:latin typeface="Calibri"/>
                <a:cs typeface="Calibri"/>
              </a:rPr>
              <a:t>&amp; Support</a:t>
            </a:r>
            <a:r>
              <a:rPr sz="1350" b="1" spc="-105" dirty="0">
                <a:solidFill>
                  <a:srgbClr val="FFFFFF"/>
                </a:solidFill>
                <a:latin typeface="Calibri"/>
                <a:cs typeface="Calibri"/>
              </a:rPr>
              <a:t> </a:t>
            </a:r>
            <a:r>
              <a:rPr sz="1350" b="1" spc="-5" dirty="0">
                <a:solidFill>
                  <a:srgbClr val="FFFFFF"/>
                </a:solidFill>
                <a:latin typeface="Calibri"/>
                <a:cs typeface="Calibri"/>
              </a:rPr>
              <a:t>Documents</a:t>
            </a:r>
            <a:endParaRPr sz="1350">
              <a:latin typeface="Calibri"/>
              <a:cs typeface="Calibri"/>
            </a:endParaRPr>
          </a:p>
        </p:txBody>
      </p:sp>
      <p:sp>
        <p:nvSpPr>
          <p:cNvPr id="9" name="object 9"/>
          <p:cNvSpPr/>
          <p:nvPr/>
        </p:nvSpPr>
        <p:spPr>
          <a:xfrm>
            <a:off x="5056632" y="6082284"/>
            <a:ext cx="3395979" cy="876300"/>
          </a:xfrm>
          <a:custGeom>
            <a:avLst/>
            <a:gdLst/>
            <a:ahLst/>
            <a:cxnLst/>
            <a:rect l="l" t="t" r="r" b="b"/>
            <a:pathLst>
              <a:path w="3395979" h="876300">
                <a:moveTo>
                  <a:pt x="3395471" y="876300"/>
                </a:moveTo>
                <a:lnTo>
                  <a:pt x="0" y="876300"/>
                </a:lnTo>
                <a:lnTo>
                  <a:pt x="0" y="0"/>
                </a:lnTo>
                <a:lnTo>
                  <a:pt x="3395471" y="0"/>
                </a:lnTo>
                <a:lnTo>
                  <a:pt x="3395471" y="876300"/>
                </a:lnTo>
                <a:close/>
              </a:path>
            </a:pathLst>
          </a:custGeom>
          <a:solidFill>
            <a:srgbClr val="00B13F"/>
          </a:solidFill>
        </p:spPr>
        <p:txBody>
          <a:bodyPr wrap="square" lIns="0" tIns="0" rIns="0" bIns="0" rtlCol="0"/>
          <a:lstStyle/>
          <a:p>
            <a:endParaRPr/>
          </a:p>
        </p:txBody>
      </p:sp>
      <p:sp>
        <p:nvSpPr>
          <p:cNvPr id="10" name="object 10"/>
          <p:cNvSpPr txBox="1"/>
          <p:nvPr/>
        </p:nvSpPr>
        <p:spPr>
          <a:xfrm>
            <a:off x="5056632" y="6082284"/>
            <a:ext cx="3395979" cy="876300"/>
          </a:xfrm>
          <a:prstGeom prst="rect">
            <a:avLst/>
          </a:prstGeom>
        </p:spPr>
        <p:txBody>
          <a:bodyPr vert="horz" wrap="square" lIns="0" tIns="29209" rIns="0" bIns="0" rtlCol="0">
            <a:spAutoFit/>
          </a:bodyPr>
          <a:lstStyle/>
          <a:p>
            <a:pPr marL="336550" marR="327025" indent="83185">
              <a:lnSpc>
                <a:spcPct val="101800"/>
              </a:lnSpc>
              <a:spcBef>
                <a:spcPts val="229"/>
              </a:spcBef>
              <a:tabLst>
                <a:tab pos="1578610" algn="l"/>
              </a:tabLst>
            </a:pPr>
            <a:r>
              <a:rPr sz="1350" b="1" spc="-25" dirty="0">
                <a:solidFill>
                  <a:srgbClr val="FFFFFF"/>
                </a:solidFill>
                <a:latin typeface="Calibri"/>
                <a:cs typeface="Calibri"/>
              </a:rPr>
              <a:t>FAQs </a:t>
            </a:r>
            <a:r>
              <a:rPr sz="1350" b="1" dirty="0">
                <a:solidFill>
                  <a:srgbClr val="FFFFFF"/>
                </a:solidFill>
                <a:latin typeface="Calibri"/>
                <a:cs typeface="Calibri"/>
              </a:rPr>
              <a:t>and </a:t>
            </a:r>
            <a:r>
              <a:rPr sz="1350" b="1" spc="-15" dirty="0">
                <a:solidFill>
                  <a:srgbClr val="FFFFFF"/>
                </a:solidFill>
                <a:latin typeface="Calibri"/>
                <a:cs typeface="Calibri"/>
              </a:rPr>
              <a:t>Technical </a:t>
            </a:r>
            <a:r>
              <a:rPr sz="1350" b="1" dirty="0">
                <a:solidFill>
                  <a:srgbClr val="FFFFFF"/>
                </a:solidFill>
                <a:latin typeface="Calibri"/>
                <a:cs typeface="Calibri"/>
              </a:rPr>
              <a:t>Service </a:t>
            </a:r>
            <a:r>
              <a:rPr sz="1350" b="1" spc="-5" dirty="0">
                <a:solidFill>
                  <a:srgbClr val="FFFFFF"/>
                </a:solidFill>
                <a:latin typeface="Calibri"/>
                <a:cs typeface="Calibri"/>
              </a:rPr>
              <a:t>Contacts  </a:t>
            </a:r>
            <a:r>
              <a:rPr sz="1100" b="1" spc="-5" dirty="0">
                <a:solidFill>
                  <a:srgbClr val="FFFFFF"/>
                </a:solidFill>
                <a:latin typeface="Georgia"/>
                <a:cs typeface="Georgia"/>
              </a:rPr>
              <a:t>Monday-Friday	8am </a:t>
            </a:r>
            <a:r>
              <a:rPr sz="1100" b="1" dirty="0">
                <a:solidFill>
                  <a:srgbClr val="FFFFFF"/>
                </a:solidFill>
                <a:latin typeface="Georgia"/>
                <a:cs typeface="Georgia"/>
              </a:rPr>
              <a:t>EST – 8pm EST  1-800-257-9525 </a:t>
            </a:r>
            <a:r>
              <a:rPr sz="1100" b="1" spc="-5" dirty="0">
                <a:solidFill>
                  <a:srgbClr val="FFFFFF"/>
                </a:solidFill>
                <a:latin typeface="Georgia"/>
                <a:cs typeface="Georgia"/>
              </a:rPr>
              <a:t>or</a:t>
            </a:r>
            <a:r>
              <a:rPr sz="1100" b="1" u="sng" spc="215" dirty="0">
                <a:solidFill>
                  <a:srgbClr val="FFFFFF"/>
                </a:solidFill>
                <a:uFill>
                  <a:solidFill>
                    <a:srgbClr val="FFFFFF"/>
                  </a:solidFill>
                </a:uFill>
                <a:latin typeface="Georgia"/>
                <a:cs typeface="Georgia"/>
              </a:rPr>
              <a:t> </a:t>
            </a:r>
            <a:r>
              <a:rPr sz="1100" b="1" u="sng" spc="-5" dirty="0">
                <a:solidFill>
                  <a:srgbClr val="FFFFFF"/>
                </a:solidFill>
                <a:uFill>
                  <a:solidFill>
                    <a:srgbClr val="FFFFFF"/>
                  </a:solidFill>
                </a:uFill>
                <a:latin typeface="Georgia"/>
                <a:cs typeface="Georgia"/>
                <a:hlinkClick r:id="rId3"/>
              </a:rPr>
              <a:t>ts.scr@abbott.com</a:t>
            </a:r>
            <a:endParaRPr sz="1100">
              <a:latin typeface="Georgia"/>
              <a:cs typeface="Georgia"/>
            </a:endParaRPr>
          </a:p>
        </p:txBody>
      </p:sp>
      <p:grpSp>
        <p:nvGrpSpPr>
          <p:cNvPr id="11" name="object 11"/>
          <p:cNvGrpSpPr/>
          <p:nvPr/>
        </p:nvGrpSpPr>
        <p:grpSpPr>
          <a:xfrm>
            <a:off x="5029200" y="2295144"/>
            <a:ext cx="3395979" cy="1259205"/>
            <a:chOff x="5029200" y="2295144"/>
            <a:chExt cx="3395979" cy="1259205"/>
          </a:xfrm>
        </p:grpSpPr>
        <p:sp>
          <p:nvSpPr>
            <p:cNvPr id="12" name="object 12"/>
            <p:cNvSpPr/>
            <p:nvPr/>
          </p:nvSpPr>
          <p:spPr>
            <a:xfrm>
              <a:off x="5029200" y="2295144"/>
              <a:ext cx="3395979" cy="1245235"/>
            </a:xfrm>
            <a:custGeom>
              <a:avLst/>
              <a:gdLst/>
              <a:ahLst/>
              <a:cxnLst/>
              <a:rect l="l" t="t" r="r" b="b"/>
              <a:pathLst>
                <a:path w="3395979" h="1245235">
                  <a:moveTo>
                    <a:pt x="3395471" y="1245107"/>
                  </a:moveTo>
                  <a:lnTo>
                    <a:pt x="0" y="1245107"/>
                  </a:lnTo>
                  <a:lnTo>
                    <a:pt x="0" y="0"/>
                  </a:lnTo>
                  <a:lnTo>
                    <a:pt x="3395471" y="0"/>
                  </a:lnTo>
                  <a:lnTo>
                    <a:pt x="3395471" y="1245107"/>
                  </a:lnTo>
                  <a:close/>
                </a:path>
              </a:pathLst>
            </a:custGeom>
            <a:solidFill>
              <a:srgbClr val="009CDD"/>
            </a:solidFill>
          </p:spPr>
          <p:txBody>
            <a:bodyPr wrap="square" lIns="0" tIns="0" rIns="0" bIns="0" rtlCol="0"/>
            <a:lstStyle/>
            <a:p>
              <a:endParaRPr/>
            </a:p>
          </p:txBody>
        </p:sp>
        <p:sp>
          <p:nvSpPr>
            <p:cNvPr id="13" name="object 13"/>
            <p:cNvSpPr/>
            <p:nvPr/>
          </p:nvSpPr>
          <p:spPr>
            <a:xfrm>
              <a:off x="5811012" y="2307335"/>
              <a:ext cx="1656587" cy="1246631"/>
            </a:xfrm>
            <a:prstGeom prst="rect">
              <a:avLst/>
            </a:prstGeom>
            <a:blipFill>
              <a:blip r:embed="rId4" cstate="print"/>
              <a:stretch>
                <a:fillRect/>
              </a:stretch>
            </a:blipFill>
          </p:spPr>
          <p:txBody>
            <a:bodyPr wrap="square" lIns="0" tIns="0" rIns="0" bIns="0" rtlCol="0"/>
            <a:lstStyle/>
            <a:p>
              <a:endParaRPr/>
            </a:p>
          </p:txBody>
        </p:sp>
      </p:grpSp>
      <p:grpSp>
        <p:nvGrpSpPr>
          <p:cNvPr id="14" name="object 14"/>
          <p:cNvGrpSpPr/>
          <p:nvPr/>
        </p:nvGrpSpPr>
        <p:grpSpPr>
          <a:xfrm>
            <a:off x="1011936" y="4404360"/>
            <a:ext cx="3261360" cy="1576070"/>
            <a:chOff x="1011936" y="4404360"/>
            <a:chExt cx="3261360" cy="1576070"/>
          </a:xfrm>
        </p:grpSpPr>
        <p:sp>
          <p:nvSpPr>
            <p:cNvPr id="15" name="object 15"/>
            <p:cNvSpPr/>
            <p:nvPr/>
          </p:nvSpPr>
          <p:spPr>
            <a:xfrm>
              <a:off x="1146588" y="4437888"/>
              <a:ext cx="931896" cy="146541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1014984" y="4442460"/>
              <a:ext cx="1184275" cy="1529080"/>
            </a:xfrm>
            <a:custGeom>
              <a:avLst/>
              <a:gdLst/>
              <a:ahLst/>
              <a:cxnLst/>
              <a:rect l="l" t="t" r="r" b="b"/>
              <a:pathLst>
                <a:path w="1184275" h="1529079">
                  <a:moveTo>
                    <a:pt x="0" y="0"/>
                  </a:moveTo>
                  <a:lnTo>
                    <a:pt x="1184148" y="0"/>
                  </a:lnTo>
                  <a:lnTo>
                    <a:pt x="1184148" y="1528572"/>
                  </a:lnTo>
                  <a:lnTo>
                    <a:pt x="0" y="1528572"/>
                  </a:lnTo>
                  <a:lnTo>
                    <a:pt x="0" y="0"/>
                  </a:lnTo>
                  <a:close/>
                </a:path>
              </a:pathLst>
            </a:custGeom>
            <a:ln w="6096">
              <a:solidFill>
                <a:srgbClr val="000000"/>
              </a:solidFill>
            </a:ln>
          </p:spPr>
          <p:txBody>
            <a:bodyPr wrap="square" lIns="0" tIns="0" rIns="0" bIns="0" rtlCol="0"/>
            <a:lstStyle/>
            <a:p>
              <a:endParaRPr/>
            </a:p>
          </p:txBody>
        </p:sp>
        <p:sp>
          <p:nvSpPr>
            <p:cNvPr id="17" name="object 17"/>
            <p:cNvSpPr/>
            <p:nvPr/>
          </p:nvSpPr>
          <p:spPr>
            <a:xfrm>
              <a:off x="1769363" y="4425696"/>
              <a:ext cx="1190243" cy="1548383"/>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769363" y="4424172"/>
              <a:ext cx="1191895" cy="1550035"/>
            </a:xfrm>
            <a:custGeom>
              <a:avLst/>
              <a:gdLst/>
              <a:ahLst/>
              <a:cxnLst/>
              <a:rect l="l" t="t" r="r" b="b"/>
              <a:pathLst>
                <a:path w="1191895" h="1550035">
                  <a:moveTo>
                    <a:pt x="0" y="0"/>
                  </a:moveTo>
                  <a:lnTo>
                    <a:pt x="1191768" y="0"/>
                  </a:lnTo>
                  <a:lnTo>
                    <a:pt x="1191768" y="1549908"/>
                  </a:lnTo>
                  <a:lnTo>
                    <a:pt x="0" y="1549908"/>
                  </a:lnTo>
                  <a:lnTo>
                    <a:pt x="0" y="0"/>
                  </a:lnTo>
                  <a:close/>
                </a:path>
              </a:pathLst>
            </a:custGeom>
            <a:ln w="12192">
              <a:solidFill>
                <a:srgbClr val="000000"/>
              </a:solidFill>
            </a:ln>
          </p:spPr>
          <p:txBody>
            <a:bodyPr wrap="square" lIns="0" tIns="0" rIns="0" bIns="0" rtlCol="0"/>
            <a:lstStyle/>
            <a:p>
              <a:endParaRPr/>
            </a:p>
          </p:txBody>
        </p:sp>
        <p:sp>
          <p:nvSpPr>
            <p:cNvPr id="19" name="object 19"/>
            <p:cNvSpPr/>
            <p:nvPr/>
          </p:nvSpPr>
          <p:spPr>
            <a:xfrm>
              <a:off x="2676143" y="4425696"/>
              <a:ext cx="807720" cy="1548383"/>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2677668" y="4425696"/>
              <a:ext cx="809625" cy="1548765"/>
            </a:xfrm>
            <a:custGeom>
              <a:avLst/>
              <a:gdLst/>
              <a:ahLst/>
              <a:cxnLst/>
              <a:rect l="l" t="t" r="r" b="b"/>
              <a:pathLst>
                <a:path w="809625" h="1548764">
                  <a:moveTo>
                    <a:pt x="0" y="0"/>
                  </a:moveTo>
                  <a:lnTo>
                    <a:pt x="809243" y="0"/>
                  </a:lnTo>
                  <a:lnTo>
                    <a:pt x="809243" y="1548383"/>
                  </a:lnTo>
                  <a:lnTo>
                    <a:pt x="0" y="1548383"/>
                  </a:lnTo>
                  <a:lnTo>
                    <a:pt x="0" y="0"/>
                  </a:lnTo>
                  <a:close/>
                </a:path>
              </a:pathLst>
            </a:custGeom>
            <a:ln w="12192">
              <a:solidFill>
                <a:srgbClr val="000000"/>
              </a:solidFill>
            </a:ln>
          </p:spPr>
          <p:txBody>
            <a:bodyPr wrap="square" lIns="0" tIns="0" rIns="0" bIns="0" rtlCol="0"/>
            <a:lstStyle/>
            <a:p>
              <a:endParaRPr/>
            </a:p>
          </p:txBody>
        </p:sp>
        <p:sp>
          <p:nvSpPr>
            <p:cNvPr id="21" name="object 21"/>
            <p:cNvSpPr/>
            <p:nvPr/>
          </p:nvSpPr>
          <p:spPr>
            <a:xfrm>
              <a:off x="3457956" y="4413504"/>
              <a:ext cx="807719" cy="1546859"/>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3457956" y="4410456"/>
              <a:ext cx="809625" cy="1553210"/>
            </a:xfrm>
            <a:custGeom>
              <a:avLst/>
              <a:gdLst/>
              <a:ahLst/>
              <a:cxnLst/>
              <a:rect l="l" t="t" r="r" b="b"/>
              <a:pathLst>
                <a:path w="809625" h="1553210">
                  <a:moveTo>
                    <a:pt x="0" y="0"/>
                  </a:moveTo>
                  <a:lnTo>
                    <a:pt x="809243" y="0"/>
                  </a:lnTo>
                  <a:lnTo>
                    <a:pt x="809243" y="1552956"/>
                  </a:lnTo>
                  <a:lnTo>
                    <a:pt x="0" y="1552956"/>
                  </a:lnTo>
                  <a:lnTo>
                    <a:pt x="0" y="0"/>
                  </a:lnTo>
                  <a:close/>
                </a:path>
              </a:pathLst>
            </a:custGeom>
            <a:ln w="12192">
              <a:solidFill>
                <a:srgbClr val="000000"/>
              </a:solidFill>
            </a:ln>
          </p:spPr>
          <p:txBody>
            <a:bodyPr wrap="square" lIns="0" tIns="0" rIns="0" bIns="0" rtlCol="0"/>
            <a:lstStyle/>
            <a:p>
              <a:endParaRPr/>
            </a:p>
          </p:txBody>
        </p:sp>
      </p:grpSp>
      <p:grpSp>
        <p:nvGrpSpPr>
          <p:cNvPr id="23" name="object 23"/>
          <p:cNvGrpSpPr/>
          <p:nvPr/>
        </p:nvGrpSpPr>
        <p:grpSpPr>
          <a:xfrm>
            <a:off x="5210555" y="4363211"/>
            <a:ext cx="1202690" cy="1606550"/>
            <a:chOff x="5210555" y="4363211"/>
            <a:chExt cx="1202690" cy="1606550"/>
          </a:xfrm>
        </p:grpSpPr>
        <p:sp>
          <p:nvSpPr>
            <p:cNvPr id="24" name="object 24"/>
            <p:cNvSpPr/>
            <p:nvPr/>
          </p:nvSpPr>
          <p:spPr>
            <a:xfrm>
              <a:off x="5215128" y="4367784"/>
              <a:ext cx="1190243" cy="1496942"/>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5216651" y="4369307"/>
              <a:ext cx="1190625" cy="1594485"/>
            </a:xfrm>
            <a:custGeom>
              <a:avLst/>
              <a:gdLst/>
              <a:ahLst/>
              <a:cxnLst/>
              <a:rect l="l" t="t" r="r" b="b"/>
              <a:pathLst>
                <a:path w="1190625" h="1594485">
                  <a:moveTo>
                    <a:pt x="0" y="0"/>
                  </a:moveTo>
                  <a:lnTo>
                    <a:pt x="1190244" y="0"/>
                  </a:lnTo>
                  <a:lnTo>
                    <a:pt x="1190244" y="1594104"/>
                  </a:lnTo>
                  <a:lnTo>
                    <a:pt x="0" y="1594104"/>
                  </a:lnTo>
                  <a:lnTo>
                    <a:pt x="0" y="0"/>
                  </a:lnTo>
                  <a:close/>
                </a:path>
              </a:pathLst>
            </a:custGeom>
            <a:ln w="12192">
              <a:solidFill>
                <a:srgbClr val="000000"/>
              </a:solidFill>
            </a:ln>
          </p:spPr>
          <p:txBody>
            <a:bodyPr wrap="square" lIns="0" tIns="0" rIns="0" bIns="0" rtlCol="0"/>
            <a:lstStyle/>
            <a:p>
              <a:endParaRPr/>
            </a:p>
          </p:txBody>
        </p:sp>
      </p:grpSp>
      <p:sp>
        <p:nvSpPr>
          <p:cNvPr id="26" name="object 26"/>
          <p:cNvSpPr/>
          <p:nvPr/>
        </p:nvSpPr>
        <p:spPr>
          <a:xfrm>
            <a:off x="6528816" y="4404359"/>
            <a:ext cx="1709928" cy="1709927"/>
          </a:xfrm>
          <a:prstGeom prst="rect">
            <a:avLst/>
          </a:prstGeom>
          <a:blipFill>
            <a:blip r:embed="rId10" cstate="print"/>
            <a:stretch>
              <a:fillRect/>
            </a:stretch>
          </a:blipFill>
        </p:spPr>
        <p:txBody>
          <a:bodyPr wrap="square" lIns="0" tIns="0" rIns="0" bIns="0" rtlCol="0"/>
          <a:lstStyle/>
          <a:p>
            <a:endParaRPr/>
          </a:p>
        </p:txBody>
      </p:sp>
      <p:sp>
        <p:nvSpPr>
          <p:cNvPr id="27" name="object 27"/>
          <p:cNvSpPr txBox="1"/>
          <p:nvPr/>
        </p:nvSpPr>
        <p:spPr>
          <a:xfrm>
            <a:off x="1038860" y="1532674"/>
            <a:ext cx="7696834" cy="186690"/>
          </a:xfrm>
          <a:prstGeom prst="rect">
            <a:avLst/>
          </a:prstGeom>
        </p:spPr>
        <p:txBody>
          <a:bodyPr vert="horz" wrap="square" lIns="0" tIns="13335" rIns="0" bIns="0" rtlCol="0">
            <a:spAutoFit/>
          </a:bodyPr>
          <a:lstStyle/>
          <a:p>
            <a:pPr marL="12700">
              <a:lnSpc>
                <a:spcPct val="100000"/>
              </a:lnSpc>
              <a:spcBef>
                <a:spcPts val="105"/>
              </a:spcBef>
            </a:pPr>
            <a:r>
              <a:rPr sz="1050" u="sng" spc="-254" dirty="0">
                <a:solidFill>
                  <a:srgbClr val="009CDD"/>
                </a:solidFill>
                <a:uFill>
                  <a:solidFill>
                    <a:srgbClr val="009CDD"/>
                  </a:solidFill>
                </a:uFill>
                <a:latin typeface="Times New Roman"/>
                <a:cs typeface="Times New Roman"/>
              </a:rPr>
              <a:t> </a:t>
            </a:r>
            <a:r>
              <a:rPr sz="1050" u="sng" spc="-5" dirty="0">
                <a:solidFill>
                  <a:srgbClr val="009CDD"/>
                </a:solidFill>
                <a:uFill>
                  <a:solidFill>
                    <a:srgbClr val="009CDD"/>
                  </a:solidFill>
                </a:uFill>
                <a:latin typeface="Georgia"/>
                <a:cs typeface="Georgia"/>
              </a:rPr>
              <a:t>https://</a:t>
            </a:r>
            <a:r>
              <a:rPr sz="1050" u="sng" spc="-5" dirty="0">
                <a:solidFill>
                  <a:srgbClr val="009CDD"/>
                </a:solidFill>
                <a:uFill>
                  <a:solidFill>
                    <a:srgbClr val="009CDD"/>
                  </a:solidFill>
                </a:uFill>
                <a:latin typeface="Georgia"/>
                <a:cs typeface="Georgia"/>
                <a:hlinkClick r:id="rId11"/>
              </a:rPr>
              <a:t>www.globalpointofcare.abbott/en/support/product-installation-training/navica-brand/navica-binaxnow-ag-training.html</a:t>
            </a:r>
            <a:endParaRPr sz="1050">
              <a:latin typeface="Georgia"/>
              <a:cs typeface="Georgia"/>
            </a:endParaRPr>
          </a:p>
        </p:txBody>
      </p:sp>
      <p:sp>
        <p:nvSpPr>
          <p:cNvPr id="28" name="object 28"/>
          <p:cNvSpPr/>
          <p:nvPr/>
        </p:nvSpPr>
        <p:spPr>
          <a:xfrm>
            <a:off x="1013460" y="2107185"/>
            <a:ext cx="3406139" cy="1484882"/>
          </a:xfrm>
          <a:prstGeom prst="rect">
            <a:avLst/>
          </a:prstGeom>
          <a:blipFill>
            <a:blip r:embed="rId12" cstate="print"/>
            <a:stretch>
              <a:fillRect/>
            </a:stretch>
          </a:blipFill>
        </p:spPr>
        <p:txBody>
          <a:bodyPr wrap="square" lIns="0" tIns="0" rIns="0" bIns="0" rtlCol="0"/>
          <a:lstStyle/>
          <a:p>
            <a:endParaRPr/>
          </a:p>
        </p:txBody>
      </p:sp>
      <p:sp>
        <p:nvSpPr>
          <p:cNvPr id="29" name="Slide Number Placeholder 28">
            <a:extLst>
              <a:ext uri="{FF2B5EF4-FFF2-40B4-BE49-F238E27FC236}">
                <a16:creationId xmlns:a16="http://schemas.microsoft.com/office/drawing/2014/main" id="{E5559B2A-CE2B-4F4B-B52F-749A8B6426FA}"/>
              </a:ext>
            </a:extLst>
          </p:cNvPr>
          <p:cNvSpPr>
            <a:spLocks noGrp="1"/>
          </p:cNvSpPr>
          <p:nvPr>
            <p:ph type="sldNum" sz="quarter" idx="7"/>
          </p:nvPr>
        </p:nvSpPr>
        <p:spPr/>
        <p:txBody>
          <a:bodyPr/>
          <a:lstStyle/>
          <a:p>
            <a:fld id="{B6F15528-21DE-4FAA-801E-634DDDAF4B2B}"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7462" y="1637792"/>
            <a:ext cx="8279765" cy="3180080"/>
          </a:xfrm>
          <a:prstGeom prst="rect">
            <a:avLst/>
          </a:prstGeom>
        </p:spPr>
        <p:txBody>
          <a:bodyPr vert="horz" wrap="square" lIns="0" tIns="88900" rIns="0" bIns="0" rtlCol="0">
            <a:spAutoFit/>
          </a:bodyPr>
          <a:lstStyle/>
          <a:p>
            <a:pPr marL="12700">
              <a:lnSpc>
                <a:spcPct val="100000"/>
              </a:lnSpc>
              <a:spcBef>
                <a:spcPts val="700"/>
              </a:spcBef>
            </a:pPr>
            <a:r>
              <a:rPr sz="1800" b="1" spc="-5" dirty="0">
                <a:latin typeface="Georgia"/>
                <a:cs typeface="Georgia"/>
              </a:rPr>
              <a:t>Ordering</a:t>
            </a:r>
            <a:r>
              <a:rPr sz="1800" b="1" spc="10" dirty="0">
                <a:latin typeface="Georgia"/>
                <a:cs typeface="Georgia"/>
              </a:rPr>
              <a:t> </a:t>
            </a:r>
            <a:r>
              <a:rPr sz="1800" b="1" spc="-5" dirty="0">
                <a:latin typeface="Georgia"/>
                <a:cs typeface="Georgia"/>
              </a:rPr>
              <a:t>Information</a:t>
            </a:r>
            <a:endParaRPr sz="1800">
              <a:latin typeface="Georgia"/>
              <a:cs typeface="Georgia"/>
            </a:endParaRPr>
          </a:p>
          <a:p>
            <a:pPr marL="299085" indent="-287020">
              <a:lnSpc>
                <a:spcPct val="100000"/>
              </a:lnSpc>
              <a:spcBef>
                <a:spcPts val="600"/>
              </a:spcBef>
              <a:buFont typeface="Arial"/>
              <a:buChar char="•"/>
              <a:tabLst>
                <a:tab pos="298450" algn="l"/>
                <a:tab pos="299720" algn="l"/>
              </a:tabLst>
            </a:pPr>
            <a:r>
              <a:rPr sz="1800" spc="-5" dirty="0">
                <a:latin typeface="Georgia"/>
                <a:cs typeface="Georgia"/>
              </a:rPr>
              <a:t>195-000: BinaxNOW™ COVID-19 Ag Card (40</a:t>
            </a:r>
            <a:r>
              <a:rPr sz="1800" spc="20" dirty="0">
                <a:latin typeface="Georgia"/>
                <a:cs typeface="Georgia"/>
              </a:rPr>
              <a:t> </a:t>
            </a:r>
            <a:r>
              <a:rPr sz="1800" dirty="0">
                <a:latin typeface="Georgia"/>
                <a:cs typeface="Georgia"/>
              </a:rPr>
              <a:t>Tests)</a:t>
            </a:r>
            <a:endParaRPr sz="1800">
              <a:latin typeface="Georgia"/>
              <a:cs typeface="Georgia"/>
            </a:endParaRPr>
          </a:p>
          <a:p>
            <a:pPr marL="299085" indent="-287020">
              <a:lnSpc>
                <a:spcPct val="100000"/>
              </a:lnSpc>
              <a:spcBef>
                <a:spcPts val="600"/>
              </a:spcBef>
              <a:buFont typeface="Arial"/>
              <a:buChar char="•"/>
              <a:tabLst>
                <a:tab pos="298450" algn="l"/>
                <a:tab pos="299720" algn="l"/>
              </a:tabLst>
            </a:pPr>
            <a:r>
              <a:rPr sz="1800" spc="-5" dirty="0">
                <a:latin typeface="Georgia"/>
                <a:cs typeface="Georgia"/>
              </a:rPr>
              <a:t>195-080: BinaxNOW™ COVID-19 Ag </a:t>
            </a:r>
            <a:r>
              <a:rPr sz="1800" dirty="0">
                <a:latin typeface="Georgia"/>
                <a:cs typeface="Georgia"/>
              </a:rPr>
              <a:t>Control </a:t>
            </a:r>
            <a:r>
              <a:rPr sz="1800" spc="-5" dirty="0">
                <a:latin typeface="Georgia"/>
                <a:cs typeface="Georgia"/>
              </a:rPr>
              <a:t>Swab </a:t>
            </a:r>
            <a:r>
              <a:rPr sz="1800" dirty="0">
                <a:latin typeface="Georgia"/>
                <a:cs typeface="Georgia"/>
              </a:rPr>
              <a:t>Kit </a:t>
            </a:r>
            <a:r>
              <a:rPr sz="1800" spc="-5" dirty="0">
                <a:latin typeface="Georgia"/>
                <a:cs typeface="Georgia"/>
              </a:rPr>
              <a:t>(10 Positive</a:t>
            </a:r>
            <a:r>
              <a:rPr sz="1800" spc="75" dirty="0">
                <a:latin typeface="Georgia"/>
                <a:cs typeface="Georgia"/>
              </a:rPr>
              <a:t> </a:t>
            </a:r>
            <a:r>
              <a:rPr sz="1800" spc="-5" dirty="0">
                <a:latin typeface="Georgia"/>
                <a:cs typeface="Georgia"/>
              </a:rPr>
              <a:t>Swabs)</a:t>
            </a:r>
            <a:endParaRPr sz="1800">
              <a:latin typeface="Georgia"/>
              <a:cs typeface="Georgia"/>
            </a:endParaRPr>
          </a:p>
          <a:p>
            <a:pPr marL="299085" indent="-287020">
              <a:lnSpc>
                <a:spcPct val="100000"/>
              </a:lnSpc>
              <a:spcBef>
                <a:spcPts val="600"/>
              </a:spcBef>
              <a:buFont typeface="Arial"/>
              <a:buChar char="•"/>
              <a:tabLst>
                <a:tab pos="298450" algn="l"/>
                <a:tab pos="299720" algn="l"/>
              </a:tabLst>
            </a:pPr>
            <a:r>
              <a:rPr sz="1800" spc="-5" dirty="0">
                <a:latin typeface="Georgia"/>
                <a:cs typeface="Georgia"/>
              </a:rPr>
              <a:t>190-010: </a:t>
            </a:r>
            <a:r>
              <a:rPr sz="1800" dirty="0">
                <a:latin typeface="Georgia"/>
                <a:cs typeface="Georgia"/>
              </a:rPr>
              <a:t>Optional </a:t>
            </a:r>
            <a:r>
              <a:rPr sz="1800" spc="-5" dirty="0">
                <a:latin typeface="Georgia"/>
                <a:cs typeface="Georgia"/>
              </a:rPr>
              <a:t>COVID-19 Swab Transport Tube Accessory </a:t>
            </a:r>
            <a:r>
              <a:rPr sz="1800" dirty="0">
                <a:latin typeface="Georgia"/>
                <a:cs typeface="Georgia"/>
              </a:rPr>
              <a:t>Pack </a:t>
            </a:r>
            <a:r>
              <a:rPr sz="1800" spc="-5" dirty="0">
                <a:latin typeface="Georgia"/>
                <a:cs typeface="Georgia"/>
              </a:rPr>
              <a:t>(24</a:t>
            </a:r>
            <a:r>
              <a:rPr sz="1800" spc="85" dirty="0">
                <a:latin typeface="Georgia"/>
                <a:cs typeface="Georgia"/>
              </a:rPr>
              <a:t> </a:t>
            </a:r>
            <a:r>
              <a:rPr sz="1800" spc="-5" dirty="0">
                <a:latin typeface="Georgia"/>
                <a:cs typeface="Georgia"/>
              </a:rPr>
              <a:t>Tubes)</a:t>
            </a:r>
            <a:endParaRPr sz="1800">
              <a:latin typeface="Georgia"/>
              <a:cs typeface="Georgia"/>
            </a:endParaRPr>
          </a:p>
          <a:p>
            <a:pPr>
              <a:lnSpc>
                <a:spcPct val="100000"/>
              </a:lnSpc>
              <a:spcBef>
                <a:spcPts val="15"/>
              </a:spcBef>
              <a:buFont typeface="Arial"/>
              <a:buChar char="•"/>
            </a:pPr>
            <a:endParaRPr sz="2900">
              <a:latin typeface="Georgia"/>
              <a:cs typeface="Georgia"/>
            </a:endParaRPr>
          </a:p>
          <a:p>
            <a:pPr marL="12700">
              <a:lnSpc>
                <a:spcPct val="100000"/>
              </a:lnSpc>
            </a:pPr>
            <a:r>
              <a:rPr sz="1800" b="1" spc="-5" dirty="0">
                <a:latin typeface="Georgia"/>
                <a:cs typeface="Georgia"/>
              </a:rPr>
              <a:t>Technical Support</a:t>
            </a:r>
            <a:r>
              <a:rPr sz="1800" b="1" spc="15" dirty="0">
                <a:latin typeface="Georgia"/>
                <a:cs typeface="Georgia"/>
              </a:rPr>
              <a:t> </a:t>
            </a:r>
            <a:r>
              <a:rPr sz="1800" b="1" spc="-5" dirty="0">
                <a:latin typeface="Georgia"/>
                <a:cs typeface="Georgia"/>
              </a:rPr>
              <a:t>Line:</a:t>
            </a:r>
            <a:endParaRPr sz="1800">
              <a:latin typeface="Georgia"/>
              <a:cs typeface="Georgia"/>
            </a:endParaRPr>
          </a:p>
          <a:p>
            <a:pPr marL="299085" indent="-287020">
              <a:lnSpc>
                <a:spcPct val="100000"/>
              </a:lnSpc>
              <a:spcBef>
                <a:spcPts val="650"/>
              </a:spcBef>
              <a:buFont typeface="Arial"/>
              <a:buChar char="•"/>
              <a:tabLst>
                <a:tab pos="298450" algn="l"/>
                <a:tab pos="299720" algn="l"/>
              </a:tabLst>
            </a:pPr>
            <a:r>
              <a:rPr sz="1800" spc="-10" dirty="0">
                <a:latin typeface="Georgia"/>
                <a:cs typeface="Georgia"/>
              </a:rPr>
              <a:t>US </a:t>
            </a:r>
            <a:r>
              <a:rPr sz="1800" spc="-5" dirty="0">
                <a:latin typeface="Georgia"/>
                <a:cs typeface="Georgia"/>
              </a:rPr>
              <a:t>+1 800 257 9525, </a:t>
            </a:r>
            <a:r>
              <a:rPr sz="1800" dirty="0">
                <a:latin typeface="Georgia"/>
                <a:cs typeface="Georgia"/>
              </a:rPr>
              <a:t>Option</a:t>
            </a:r>
            <a:r>
              <a:rPr sz="1800" spc="35" dirty="0">
                <a:latin typeface="Georgia"/>
                <a:cs typeface="Georgia"/>
              </a:rPr>
              <a:t> </a:t>
            </a:r>
            <a:r>
              <a:rPr sz="1800" dirty="0">
                <a:latin typeface="Georgia"/>
                <a:cs typeface="Georgia"/>
              </a:rPr>
              <a:t>2</a:t>
            </a:r>
            <a:endParaRPr sz="1800">
              <a:latin typeface="Georgia"/>
              <a:cs typeface="Georgia"/>
            </a:endParaRPr>
          </a:p>
          <a:p>
            <a:pPr marL="413384">
              <a:lnSpc>
                <a:spcPct val="100000"/>
              </a:lnSpc>
              <a:spcBef>
                <a:spcPts val="600"/>
              </a:spcBef>
              <a:tabLst>
                <a:tab pos="697865" algn="l"/>
              </a:tabLst>
            </a:pPr>
            <a:r>
              <a:rPr sz="1800" dirty="0">
                <a:latin typeface="Arial"/>
                <a:cs typeface="Arial"/>
              </a:rPr>
              <a:t>–	</a:t>
            </a:r>
            <a:r>
              <a:rPr sz="1800" spc="-5" dirty="0">
                <a:latin typeface="Georgia"/>
                <a:cs typeface="Georgia"/>
              </a:rPr>
              <a:t>8am-8pm </a:t>
            </a:r>
            <a:r>
              <a:rPr sz="1800" dirty="0">
                <a:latin typeface="Georgia"/>
                <a:cs typeface="Georgia"/>
              </a:rPr>
              <a:t>EST</a:t>
            </a:r>
            <a:r>
              <a:rPr sz="1800" spc="10" dirty="0">
                <a:latin typeface="Georgia"/>
                <a:cs typeface="Georgia"/>
              </a:rPr>
              <a:t> </a:t>
            </a:r>
            <a:r>
              <a:rPr sz="1800" spc="-5" dirty="0">
                <a:latin typeface="Georgia"/>
                <a:cs typeface="Georgia"/>
              </a:rPr>
              <a:t>Monday-Friday</a:t>
            </a:r>
            <a:endParaRPr sz="1800">
              <a:latin typeface="Georgia"/>
              <a:cs typeface="Georgia"/>
            </a:endParaRPr>
          </a:p>
          <a:p>
            <a:pPr marL="299085" indent="-287020">
              <a:lnSpc>
                <a:spcPct val="100000"/>
              </a:lnSpc>
              <a:spcBef>
                <a:spcPts val="600"/>
              </a:spcBef>
              <a:buClr>
                <a:srgbClr val="000000"/>
              </a:buClr>
              <a:buFont typeface="Arial"/>
              <a:buChar char="•"/>
              <a:tabLst>
                <a:tab pos="298450" algn="l"/>
                <a:tab pos="299720" algn="l"/>
              </a:tabLst>
            </a:pPr>
            <a:r>
              <a:rPr sz="1800" u="sng" spc="-625" dirty="0">
                <a:solidFill>
                  <a:srgbClr val="009CDD"/>
                </a:solidFill>
                <a:uFill>
                  <a:solidFill>
                    <a:srgbClr val="009CDD"/>
                  </a:solidFill>
                </a:uFill>
                <a:latin typeface="Georgia"/>
                <a:cs typeface="Georgia"/>
              </a:rPr>
              <a:t>t</a:t>
            </a:r>
            <a:r>
              <a:rPr sz="1800" u="sng" spc="190" dirty="0">
                <a:solidFill>
                  <a:srgbClr val="009CDD"/>
                </a:solidFill>
                <a:uFill>
                  <a:solidFill>
                    <a:srgbClr val="009CDD"/>
                  </a:solidFill>
                </a:uFill>
                <a:latin typeface="Georgia"/>
                <a:cs typeface="Georgia"/>
              </a:rPr>
              <a:t> </a:t>
            </a:r>
            <a:r>
              <a:rPr sz="1800" u="sng" spc="-5" dirty="0">
                <a:solidFill>
                  <a:srgbClr val="009CDD"/>
                </a:solidFill>
                <a:uFill>
                  <a:solidFill>
                    <a:srgbClr val="009CDD"/>
                  </a:solidFill>
                </a:uFill>
                <a:latin typeface="Georgia"/>
                <a:cs typeface="Georgia"/>
                <a:hlinkClick r:id="rId2"/>
              </a:rPr>
              <a:t>s.scr@abbott.com</a:t>
            </a:r>
            <a:endParaRPr sz="1800">
              <a:latin typeface="Georgia"/>
              <a:cs typeface="Georgia"/>
            </a:endParaRPr>
          </a:p>
        </p:txBody>
      </p:sp>
      <p:sp>
        <p:nvSpPr>
          <p:cNvPr id="3" name="object 3"/>
          <p:cNvSpPr txBox="1">
            <a:spLocks noGrp="1"/>
          </p:cNvSpPr>
          <p:nvPr>
            <p:ph type="title"/>
          </p:nvPr>
        </p:nvSpPr>
        <p:spPr>
          <a:xfrm>
            <a:off x="947508" y="842263"/>
            <a:ext cx="337502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A5DD"/>
                </a:solidFill>
              </a:rPr>
              <a:t>Additional</a:t>
            </a:r>
            <a:r>
              <a:rPr sz="2800" spc="-5" dirty="0">
                <a:solidFill>
                  <a:srgbClr val="00A5DD"/>
                </a:solidFill>
              </a:rPr>
              <a:t> Resources</a:t>
            </a:r>
            <a:endParaRPr sz="2800"/>
          </a:p>
        </p:txBody>
      </p:sp>
      <p:sp>
        <p:nvSpPr>
          <p:cNvPr id="4" name="Slide Number Placeholder 3">
            <a:extLst>
              <a:ext uri="{FF2B5EF4-FFF2-40B4-BE49-F238E27FC236}">
                <a16:creationId xmlns:a16="http://schemas.microsoft.com/office/drawing/2014/main" id="{74498848-9894-4454-960E-7784D11F52B0}"/>
              </a:ext>
            </a:extLst>
          </p:cNvPr>
          <p:cNvSpPr>
            <a:spLocks noGrp="1"/>
          </p:cNvSpPr>
          <p:nvPr>
            <p:ph type="sldNum" sz="quarter" idx="7"/>
          </p:nvPr>
        </p:nvSpPr>
        <p:spPr/>
        <p:txBody>
          <a:bodyPr/>
          <a:lstStyle/>
          <a:p>
            <a:fld id="{B6F15528-21DE-4FAA-801E-634DDDAF4B2B}"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22169" y="805635"/>
            <a:ext cx="932370" cy="136396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03297" y="3068778"/>
            <a:ext cx="4199890" cy="391160"/>
          </a:xfrm>
          <a:prstGeom prst="rect">
            <a:avLst/>
          </a:prstGeom>
        </p:spPr>
        <p:txBody>
          <a:bodyPr vert="horz" wrap="square" lIns="0" tIns="12700" rIns="0" bIns="0" rtlCol="0">
            <a:spAutoFit/>
          </a:bodyPr>
          <a:lstStyle/>
          <a:p>
            <a:pPr marL="25400">
              <a:lnSpc>
                <a:spcPct val="100000"/>
              </a:lnSpc>
              <a:spcBef>
                <a:spcPts val="100"/>
              </a:spcBef>
            </a:pPr>
            <a:r>
              <a:rPr sz="2400" b="1" spc="-5" dirty="0">
                <a:solidFill>
                  <a:srgbClr val="009CDD"/>
                </a:solidFill>
                <a:latin typeface="Georgia"/>
                <a:cs typeface="Georgia"/>
              </a:rPr>
              <a:t>BinaxNOW</a:t>
            </a:r>
            <a:r>
              <a:rPr sz="2400" b="1" spc="-7" baseline="24305" dirty="0">
                <a:solidFill>
                  <a:srgbClr val="009CDD"/>
                </a:solidFill>
                <a:latin typeface="Georgia"/>
                <a:cs typeface="Georgia"/>
              </a:rPr>
              <a:t>™ </a:t>
            </a:r>
            <a:r>
              <a:rPr sz="2000" spc="-5" dirty="0">
                <a:solidFill>
                  <a:srgbClr val="000000"/>
                </a:solidFill>
              </a:rPr>
              <a:t>COVID-19 Ag</a:t>
            </a:r>
            <a:r>
              <a:rPr sz="2000" spc="-215" dirty="0">
                <a:solidFill>
                  <a:srgbClr val="000000"/>
                </a:solidFill>
              </a:rPr>
              <a:t> </a:t>
            </a:r>
            <a:r>
              <a:rPr sz="2000" spc="-5" dirty="0">
                <a:solidFill>
                  <a:srgbClr val="000000"/>
                </a:solidFill>
              </a:rPr>
              <a:t>Card</a:t>
            </a:r>
            <a:endParaRPr sz="2000">
              <a:latin typeface="Georgia"/>
              <a:cs typeface="Georgia"/>
            </a:endParaRPr>
          </a:p>
        </p:txBody>
      </p:sp>
      <p:sp>
        <p:nvSpPr>
          <p:cNvPr id="4" name="object 4"/>
          <p:cNvSpPr txBox="1"/>
          <p:nvPr/>
        </p:nvSpPr>
        <p:spPr>
          <a:xfrm>
            <a:off x="990597" y="3672274"/>
            <a:ext cx="2076450" cy="1649730"/>
          </a:xfrm>
          <a:prstGeom prst="rect">
            <a:avLst/>
          </a:prstGeom>
        </p:spPr>
        <p:txBody>
          <a:bodyPr vert="horz" wrap="square" lIns="0" tIns="12700" rIns="0" bIns="0" rtlCol="0">
            <a:spAutoFit/>
          </a:bodyPr>
          <a:lstStyle/>
          <a:p>
            <a:pPr marL="38100">
              <a:lnSpc>
                <a:spcPct val="100000"/>
              </a:lnSpc>
              <a:spcBef>
                <a:spcPts val="100"/>
              </a:spcBef>
            </a:pPr>
            <a:r>
              <a:rPr sz="2400" b="1" spc="-5" dirty="0">
                <a:solidFill>
                  <a:srgbClr val="009CDD"/>
                </a:solidFill>
                <a:latin typeface="Georgia"/>
                <a:cs typeface="Georgia"/>
              </a:rPr>
              <a:t>NAVICA</a:t>
            </a:r>
            <a:r>
              <a:rPr sz="2400" b="1" spc="-7" baseline="24305" dirty="0">
                <a:solidFill>
                  <a:srgbClr val="009CDD"/>
                </a:solidFill>
                <a:latin typeface="Georgia"/>
                <a:cs typeface="Georgia"/>
              </a:rPr>
              <a:t>™</a:t>
            </a:r>
            <a:r>
              <a:rPr sz="2400" b="1" spc="-217" baseline="24305" dirty="0">
                <a:solidFill>
                  <a:srgbClr val="009CDD"/>
                </a:solidFill>
                <a:latin typeface="Georgia"/>
                <a:cs typeface="Georgia"/>
              </a:rPr>
              <a:t> </a:t>
            </a:r>
            <a:r>
              <a:rPr sz="2000" spc="-5" dirty="0">
                <a:latin typeface="Georgia"/>
                <a:cs typeface="Georgia"/>
              </a:rPr>
              <a:t>App</a:t>
            </a:r>
            <a:endParaRPr sz="2000">
              <a:latin typeface="Georgia"/>
              <a:cs typeface="Georgia"/>
            </a:endParaRPr>
          </a:p>
          <a:p>
            <a:pPr>
              <a:lnSpc>
                <a:spcPct val="100000"/>
              </a:lnSpc>
            </a:pPr>
            <a:endParaRPr sz="2700">
              <a:latin typeface="Georgia"/>
              <a:cs typeface="Georgia"/>
            </a:endParaRPr>
          </a:p>
          <a:p>
            <a:pPr>
              <a:lnSpc>
                <a:spcPct val="100000"/>
              </a:lnSpc>
              <a:spcBef>
                <a:spcPts val="40"/>
              </a:spcBef>
            </a:pPr>
            <a:endParaRPr sz="2600">
              <a:latin typeface="Georgia"/>
              <a:cs typeface="Georgia"/>
            </a:endParaRPr>
          </a:p>
          <a:p>
            <a:pPr marL="38100">
              <a:lnSpc>
                <a:spcPct val="100000"/>
              </a:lnSpc>
            </a:pPr>
            <a:r>
              <a:rPr sz="3200" i="1" spc="-5" dirty="0">
                <a:solidFill>
                  <a:srgbClr val="009CDD"/>
                </a:solidFill>
                <a:latin typeface="Georgia"/>
                <a:cs typeface="Georgia"/>
              </a:rPr>
              <a:t>Questions?</a:t>
            </a:r>
            <a:endParaRPr sz="3200">
              <a:latin typeface="Georgia"/>
              <a:cs typeface="Georgia"/>
            </a:endParaRPr>
          </a:p>
        </p:txBody>
      </p:sp>
      <p:sp>
        <p:nvSpPr>
          <p:cNvPr id="5" name="object 5"/>
          <p:cNvSpPr/>
          <p:nvPr/>
        </p:nvSpPr>
        <p:spPr>
          <a:xfrm>
            <a:off x="6017485" y="2081754"/>
            <a:ext cx="3027060" cy="3716991"/>
          </a:xfrm>
          <a:prstGeom prst="rect">
            <a:avLst/>
          </a:prstGeom>
          <a:blipFill>
            <a:blip r:embed="rId3"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D6CEF469-6BF8-42CE-ACD2-44CF46D6FB62}"/>
              </a:ext>
            </a:extLst>
          </p:cNvPr>
          <p:cNvSpPr>
            <a:spLocks noGrp="1"/>
          </p:cNvSpPr>
          <p:nvPr>
            <p:ph type="sldNum" sz="quarter" idx="7"/>
          </p:nvPr>
        </p:nvSpPr>
        <p:spPr/>
        <p:txBody>
          <a:bodyPr/>
          <a:lstStyle/>
          <a:p>
            <a:fld id="{B6F15528-21DE-4FAA-801E-634DDDAF4B2B}"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4417" y="6215852"/>
            <a:ext cx="8513445" cy="1343958"/>
          </a:xfrm>
          <a:prstGeom prst="rect">
            <a:avLst/>
          </a:prstGeom>
        </p:spPr>
        <p:txBody>
          <a:bodyPr vert="horz" wrap="square" lIns="0" tIns="12700" rIns="0" bIns="0" rtlCol="0">
            <a:spAutoFit/>
          </a:bodyPr>
          <a:lstStyle/>
          <a:p>
            <a:r>
              <a:rPr lang="en-US" sz="1000" dirty="0"/>
              <a:t>The BinaxNOW™ COVID-19 Ag Test Card has not been FDA cleared or approved. It has been authorized by the FDA under an emergency use authorization for use by authorized laboratories. The test has been authorized only for the detection of proteins from SARS-CoV-2, not for any other viruses or pathogens, and is only authorized for the duration of the declaration that circumstances exist justifying the authorization of emergency use of in vitro diagnostic tests for detection and/or diagnosis of COVID-19 under Section 564(b)(1) of the Federal Food, Drug and Cosmetic Act, 21 U.S.C. § 360bbb-3(b)(1), unless the declaration is terminated, or authorization is revoked sooner. It is authorized for prescription home use with self-collected observed direct anterior nasal (nares) swab samples from individuals aged 15 years or older who are suspected of COVID-19 by their healthcare provider within the first seven days of symptom onset. </a:t>
            </a:r>
          </a:p>
          <a:p>
            <a:pPr>
              <a:lnSpc>
                <a:spcPct val="100000"/>
              </a:lnSpc>
              <a:spcBef>
                <a:spcPts val="40"/>
              </a:spcBef>
            </a:pPr>
            <a:endParaRPr sz="850" dirty="0">
              <a:latin typeface="Calibri"/>
              <a:cs typeface="Calibri"/>
            </a:endParaRPr>
          </a:p>
          <a:p>
            <a:pPr marL="12700" marR="1714500">
              <a:lnSpc>
                <a:spcPct val="100000"/>
              </a:lnSpc>
            </a:pPr>
            <a:r>
              <a:rPr sz="900" dirty="0">
                <a:latin typeface="Calibri"/>
                <a:cs typeface="Calibri"/>
              </a:rPr>
              <a:t>© </a:t>
            </a:r>
            <a:r>
              <a:rPr sz="900" spc="-5" dirty="0">
                <a:latin typeface="Calibri"/>
                <a:cs typeface="Calibri"/>
              </a:rPr>
              <a:t>202</a:t>
            </a:r>
            <a:r>
              <a:rPr lang="en-US" sz="900" spc="-5" dirty="0">
                <a:latin typeface="Calibri"/>
                <a:cs typeface="Calibri"/>
              </a:rPr>
              <a:t>1</a:t>
            </a:r>
            <a:r>
              <a:rPr sz="900" spc="-5" dirty="0">
                <a:latin typeface="Calibri"/>
                <a:cs typeface="Calibri"/>
              </a:rPr>
              <a:t> Abbott. All rights reserved. All trademarks referenced </a:t>
            </a:r>
            <a:r>
              <a:rPr sz="900" dirty="0">
                <a:latin typeface="Calibri"/>
                <a:cs typeface="Calibri"/>
              </a:rPr>
              <a:t>are </a:t>
            </a:r>
            <a:r>
              <a:rPr sz="900" spc="-5" dirty="0">
                <a:latin typeface="Calibri"/>
                <a:cs typeface="Calibri"/>
              </a:rPr>
              <a:t>trademarks </a:t>
            </a:r>
            <a:r>
              <a:rPr sz="900" spc="5" dirty="0">
                <a:latin typeface="Calibri"/>
                <a:cs typeface="Calibri"/>
              </a:rPr>
              <a:t>of </a:t>
            </a:r>
            <a:r>
              <a:rPr sz="900" spc="-5" dirty="0">
                <a:latin typeface="Calibri"/>
                <a:cs typeface="Calibri"/>
              </a:rPr>
              <a:t>either the Abbott group </a:t>
            </a:r>
            <a:r>
              <a:rPr sz="900" dirty="0">
                <a:latin typeface="Calibri"/>
                <a:cs typeface="Calibri"/>
              </a:rPr>
              <a:t>of </a:t>
            </a:r>
            <a:r>
              <a:rPr sz="900" spc="-5" dirty="0">
                <a:latin typeface="Calibri"/>
                <a:cs typeface="Calibri"/>
              </a:rPr>
              <a:t>companies </a:t>
            </a:r>
            <a:r>
              <a:rPr sz="900" dirty="0">
                <a:latin typeface="Calibri"/>
                <a:cs typeface="Calibri"/>
              </a:rPr>
              <a:t>or </a:t>
            </a:r>
            <a:r>
              <a:rPr sz="900" spc="-5" dirty="0">
                <a:latin typeface="Calibri"/>
                <a:cs typeface="Calibri"/>
              </a:rPr>
              <a:t>their respective owners.  Any photos displayed are </a:t>
            </a:r>
            <a:r>
              <a:rPr sz="900" dirty="0">
                <a:latin typeface="Calibri"/>
                <a:cs typeface="Calibri"/>
              </a:rPr>
              <a:t>for </a:t>
            </a:r>
            <a:r>
              <a:rPr sz="900" spc="-5" dirty="0">
                <a:latin typeface="Calibri"/>
                <a:cs typeface="Calibri"/>
              </a:rPr>
              <a:t>illustrative purposes </a:t>
            </a:r>
            <a:r>
              <a:rPr sz="900" dirty="0">
                <a:latin typeface="Calibri"/>
                <a:cs typeface="Calibri"/>
              </a:rPr>
              <a:t>only. </a:t>
            </a:r>
            <a:r>
              <a:rPr sz="900" spc="-5" dirty="0">
                <a:latin typeface="Calibri"/>
                <a:cs typeface="Calibri"/>
              </a:rPr>
              <a:t>120006994-</a:t>
            </a:r>
            <a:r>
              <a:rPr lang="en-US" sz="900" spc="-5" dirty="0">
                <a:latin typeface="Calibri"/>
                <a:cs typeface="Calibri"/>
              </a:rPr>
              <a:t>12 03/21</a:t>
            </a:r>
            <a:endParaRPr sz="900" dirty="0">
              <a:latin typeface="Calibri"/>
              <a:cs typeface="Calibri"/>
            </a:endParaRPr>
          </a:p>
        </p:txBody>
      </p:sp>
      <p:sp>
        <p:nvSpPr>
          <p:cNvPr id="3" name="Slide Number Placeholder 2">
            <a:extLst>
              <a:ext uri="{FF2B5EF4-FFF2-40B4-BE49-F238E27FC236}">
                <a16:creationId xmlns:a16="http://schemas.microsoft.com/office/drawing/2014/main" id="{A82AA23D-3DBC-4AE0-AE4A-6F0C7E349651}"/>
              </a:ext>
            </a:extLst>
          </p:cNvPr>
          <p:cNvSpPr>
            <a:spLocks noGrp="1"/>
          </p:cNvSpPr>
          <p:nvPr>
            <p:ph type="sldNum" sz="quarter" idx="7"/>
          </p:nvPr>
        </p:nvSpPr>
        <p:spPr/>
        <p:txBody>
          <a:bodyPr/>
          <a:lstStyle/>
          <a:p>
            <a:fld id="{B6F15528-21DE-4FAA-801E-634DDDAF4B2B}" type="slidenum">
              <a:rPr lang="en-US" smtClean="0"/>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01735" y="766147"/>
            <a:ext cx="4095750" cy="452120"/>
          </a:xfrm>
          <a:prstGeom prst="rect">
            <a:avLst/>
          </a:prstGeom>
        </p:spPr>
        <p:txBody>
          <a:bodyPr vert="horz" wrap="square" lIns="0" tIns="12065" rIns="0" bIns="0" rtlCol="0">
            <a:spAutoFit/>
          </a:bodyPr>
          <a:lstStyle/>
          <a:p>
            <a:pPr marL="12700">
              <a:lnSpc>
                <a:spcPct val="100000"/>
              </a:lnSpc>
              <a:spcBef>
                <a:spcPts val="95"/>
              </a:spcBef>
              <a:tabLst>
                <a:tab pos="2405380" algn="l"/>
              </a:tabLst>
            </a:pPr>
            <a:r>
              <a:rPr sz="2800" spc="-5" dirty="0">
                <a:solidFill>
                  <a:srgbClr val="009CDD"/>
                </a:solidFill>
              </a:rPr>
              <a:t>Intended</a:t>
            </a:r>
            <a:r>
              <a:rPr sz="2800" spc="-15" dirty="0">
                <a:solidFill>
                  <a:srgbClr val="009CDD"/>
                </a:solidFill>
              </a:rPr>
              <a:t> </a:t>
            </a:r>
            <a:r>
              <a:rPr sz="2800" dirty="0">
                <a:solidFill>
                  <a:srgbClr val="009CDD"/>
                </a:solidFill>
              </a:rPr>
              <a:t>Use:	</a:t>
            </a:r>
            <a:r>
              <a:rPr sz="2800" spc="-5" dirty="0">
                <a:solidFill>
                  <a:srgbClr val="009CDD"/>
                </a:solidFill>
              </a:rPr>
              <a:t>Key</a:t>
            </a:r>
            <a:r>
              <a:rPr sz="2800" spc="-40" dirty="0">
                <a:solidFill>
                  <a:srgbClr val="009CDD"/>
                </a:solidFill>
              </a:rPr>
              <a:t> </a:t>
            </a:r>
            <a:r>
              <a:rPr sz="2800" spc="-10" dirty="0">
                <a:solidFill>
                  <a:srgbClr val="009CDD"/>
                </a:solidFill>
              </a:rPr>
              <a:t>Points</a:t>
            </a:r>
            <a:endParaRPr sz="2800"/>
          </a:p>
        </p:txBody>
      </p:sp>
      <p:sp>
        <p:nvSpPr>
          <p:cNvPr id="5" name="object 5"/>
          <p:cNvSpPr txBox="1"/>
          <p:nvPr/>
        </p:nvSpPr>
        <p:spPr>
          <a:xfrm>
            <a:off x="850889" y="1800918"/>
            <a:ext cx="7887334" cy="4260782"/>
          </a:xfrm>
          <a:prstGeom prst="rect">
            <a:avLst/>
          </a:prstGeom>
        </p:spPr>
        <p:txBody>
          <a:bodyPr vert="horz" wrap="square" lIns="0" tIns="13335" rIns="0" bIns="0" rtlCol="0">
            <a:spAutoFit/>
          </a:bodyPr>
          <a:lstStyle/>
          <a:p>
            <a:pPr marL="233679" marR="55880" indent="-170815">
              <a:lnSpc>
                <a:spcPct val="100000"/>
              </a:lnSpc>
              <a:spcBef>
                <a:spcPts val="105"/>
              </a:spcBef>
              <a:buFont typeface="Arial"/>
              <a:buChar char="•"/>
              <a:tabLst>
                <a:tab pos="234315" algn="l"/>
              </a:tabLst>
            </a:pPr>
            <a:r>
              <a:rPr sz="2000" dirty="0">
                <a:latin typeface="Georgia"/>
                <a:cs typeface="Georgia"/>
              </a:rPr>
              <a:t>The BinaxNOW</a:t>
            </a:r>
            <a:r>
              <a:rPr sz="1950" baseline="25641" dirty="0">
                <a:latin typeface="Georgia"/>
                <a:cs typeface="Georgia"/>
              </a:rPr>
              <a:t>™ </a:t>
            </a:r>
            <a:r>
              <a:rPr sz="2000" spc="-5" dirty="0">
                <a:latin typeface="Georgia"/>
                <a:cs typeface="Georgia"/>
              </a:rPr>
              <a:t>COVID-19 Ag Card </a:t>
            </a:r>
            <a:r>
              <a:rPr sz="2000" spc="5" dirty="0">
                <a:latin typeface="Georgia"/>
                <a:cs typeface="Georgia"/>
              </a:rPr>
              <a:t>is </a:t>
            </a:r>
            <a:r>
              <a:rPr sz="2000" dirty="0">
                <a:latin typeface="Georgia"/>
                <a:cs typeface="Georgia"/>
              </a:rPr>
              <a:t>intended </a:t>
            </a:r>
            <a:r>
              <a:rPr sz="2000" spc="-5" dirty="0">
                <a:latin typeface="Georgia"/>
                <a:cs typeface="Georgia"/>
              </a:rPr>
              <a:t>for </a:t>
            </a:r>
            <a:r>
              <a:rPr sz="2000" dirty="0">
                <a:latin typeface="Georgia"/>
                <a:cs typeface="Georgia"/>
              </a:rPr>
              <a:t>the </a:t>
            </a:r>
            <a:r>
              <a:rPr sz="2000" spc="-5" dirty="0">
                <a:latin typeface="Georgia"/>
                <a:cs typeface="Georgia"/>
              </a:rPr>
              <a:t>qualitative  detection </a:t>
            </a:r>
            <a:r>
              <a:rPr sz="2000" dirty="0">
                <a:latin typeface="Georgia"/>
                <a:cs typeface="Georgia"/>
              </a:rPr>
              <a:t>of nucleocapsid </a:t>
            </a:r>
            <a:r>
              <a:rPr sz="2000" spc="-5" dirty="0">
                <a:latin typeface="Georgia"/>
                <a:cs typeface="Georgia"/>
              </a:rPr>
              <a:t>protein </a:t>
            </a:r>
            <a:r>
              <a:rPr sz="2000" dirty="0">
                <a:latin typeface="Georgia"/>
                <a:cs typeface="Georgia"/>
              </a:rPr>
              <a:t>antigen </a:t>
            </a:r>
            <a:r>
              <a:rPr sz="2000" spc="-5" dirty="0">
                <a:latin typeface="Georgia"/>
                <a:cs typeface="Georgia"/>
              </a:rPr>
              <a:t>from SARS-CoV-2 </a:t>
            </a:r>
            <a:r>
              <a:rPr sz="2000" spc="5" dirty="0">
                <a:latin typeface="Georgia"/>
                <a:cs typeface="Georgia"/>
              </a:rPr>
              <a:t>in  </a:t>
            </a:r>
            <a:r>
              <a:rPr sz="2000" spc="-5" dirty="0">
                <a:latin typeface="Georgia"/>
                <a:cs typeface="Georgia"/>
              </a:rPr>
              <a:t>nasal </a:t>
            </a:r>
            <a:r>
              <a:rPr sz="2000" dirty="0">
                <a:latin typeface="Georgia"/>
                <a:cs typeface="Georgia"/>
              </a:rPr>
              <a:t>swabs </a:t>
            </a:r>
            <a:r>
              <a:rPr sz="2000" spc="-5" dirty="0">
                <a:latin typeface="Georgia"/>
                <a:cs typeface="Georgia"/>
              </a:rPr>
              <a:t>from </a:t>
            </a:r>
            <a:r>
              <a:rPr sz="2000" b="1" spc="-5" dirty="0">
                <a:latin typeface="Georgia"/>
                <a:cs typeface="Georgia"/>
              </a:rPr>
              <a:t>individuals suspected </a:t>
            </a:r>
            <a:r>
              <a:rPr sz="2000" b="1" spc="-10" dirty="0">
                <a:latin typeface="Georgia"/>
                <a:cs typeface="Georgia"/>
              </a:rPr>
              <a:t>of </a:t>
            </a:r>
            <a:r>
              <a:rPr sz="2000" b="1" spc="-5" dirty="0">
                <a:latin typeface="Georgia"/>
                <a:cs typeface="Georgia"/>
              </a:rPr>
              <a:t>COVID-19 </a:t>
            </a:r>
            <a:r>
              <a:rPr sz="2000" b="1" dirty="0">
                <a:latin typeface="Georgia"/>
                <a:cs typeface="Georgia"/>
              </a:rPr>
              <a:t>by their  </a:t>
            </a:r>
            <a:r>
              <a:rPr sz="2000" b="1" spc="-5" dirty="0">
                <a:latin typeface="Georgia"/>
                <a:cs typeface="Georgia"/>
              </a:rPr>
              <a:t>healthcare </a:t>
            </a:r>
            <a:r>
              <a:rPr sz="2000" b="1" dirty="0">
                <a:latin typeface="Georgia"/>
                <a:cs typeface="Georgia"/>
              </a:rPr>
              <a:t>provider within the </a:t>
            </a:r>
            <a:r>
              <a:rPr sz="2000" b="1" spc="-5" dirty="0">
                <a:latin typeface="Georgia"/>
                <a:cs typeface="Georgia"/>
              </a:rPr>
              <a:t>first seven </a:t>
            </a:r>
            <a:r>
              <a:rPr sz="2000" b="1" dirty="0">
                <a:latin typeface="Georgia"/>
                <a:cs typeface="Georgia"/>
              </a:rPr>
              <a:t>days </a:t>
            </a:r>
            <a:r>
              <a:rPr sz="2000" b="1" spc="-10" dirty="0">
                <a:latin typeface="Georgia"/>
                <a:cs typeface="Georgia"/>
              </a:rPr>
              <a:t>of  </a:t>
            </a:r>
            <a:r>
              <a:rPr sz="2000" b="1" spc="-5" dirty="0">
                <a:latin typeface="Georgia"/>
                <a:cs typeface="Georgia"/>
              </a:rPr>
              <a:t>symptom </a:t>
            </a:r>
            <a:r>
              <a:rPr sz="2000" b="1" dirty="0">
                <a:latin typeface="Georgia"/>
                <a:cs typeface="Georgia"/>
              </a:rPr>
              <a:t>onset.</a:t>
            </a:r>
            <a:endParaRPr sz="2000" dirty="0">
              <a:latin typeface="Georgia"/>
              <a:cs typeface="Georgia"/>
            </a:endParaRPr>
          </a:p>
          <a:p>
            <a:pPr>
              <a:lnSpc>
                <a:spcPct val="100000"/>
              </a:lnSpc>
              <a:buFont typeface="Arial"/>
              <a:buChar char="•"/>
            </a:pPr>
            <a:endParaRPr sz="2300" dirty="0">
              <a:latin typeface="Georgia"/>
              <a:cs typeface="Georgia"/>
            </a:endParaRPr>
          </a:p>
          <a:p>
            <a:pPr marL="233679" marR="535305" indent="-170815">
              <a:lnSpc>
                <a:spcPct val="100000"/>
              </a:lnSpc>
              <a:spcBef>
                <a:spcPts val="1790"/>
              </a:spcBef>
              <a:buFont typeface="Arial"/>
              <a:buChar char="•"/>
              <a:tabLst>
                <a:tab pos="234315" algn="l"/>
              </a:tabLst>
            </a:pPr>
            <a:r>
              <a:rPr sz="2000" dirty="0">
                <a:latin typeface="Georgia"/>
                <a:cs typeface="Georgia"/>
              </a:rPr>
              <a:t>Antigen </a:t>
            </a:r>
            <a:r>
              <a:rPr sz="2000" spc="-5" dirty="0">
                <a:latin typeface="Georgia"/>
                <a:cs typeface="Georgia"/>
              </a:rPr>
              <a:t>is </a:t>
            </a:r>
            <a:r>
              <a:rPr sz="2000" dirty="0">
                <a:latin typeface="Georgia"/>
                <a:cs typeface="Georgia"/>
              </a:rPr>
              <a:t>generally detectable </a:t>
            </a:r>
            <a:r>
              <a:rPr sz="2000" spc="-5" dirty="0">
                <a:latin typeface="Georgia"/>
                <a:cs typeface="Georgia"/>
              </a:rPr>
              <a:t>in nasal </a:t>
            </a:r>
            <a:r>
              <a:rPr sz="2000" dirty="0">
                <a:latin typeface="Georgia"/>
                <a:cs typeface="Georgia"/>
              </a:rPr>
              <a:t>swabs during the </a:t>
            </a:r>
            <a:r>
              <a:rPr sz="2000" b="1" dirty="0">
                <a:latin typeface="Georgia"/>
                <a:cs typeface="Georgia"/>
              </a:rPr>
              <a:t>acute  phase of</a:t>
            </a:r>
            <a:r>
              <a:rPr sz="2000" b="1" spc="-55" dirty="0">
                <a:latin typeface="Georgia"/>
                <a:cs typeface="Georgia"/>
              </a:rPr>
              <a:t> </a:t>
            </a:r>
            <a:r>
              <a:rPr sz="2000" b="1" dirty="0">
                <a:latin typeface="Georgia"/>
                <a:cs typeface="Georgia"/>
              </a:rPr>
              <a:t>infection</a:t>
            </a:r>
            <a:r>
              <a:rPr sz="2000" dirty="0">
                <a:latin typeface="Georgia"/>
                <a:cs typeface="Georgia"/>
              </a:rPr>
              <a:t>.</a:t>
            </a:r>
          </a:p>
          <a:p>
            <a:pPr>
              <a:lnSpc>
                <a:spcPct val="100000"/>
              </a:lnSpc>
              <a:buFont typeface="Arial"/>
              <a:buChar char="•"/>
            </a:pPr>
            <a:endParaRPr sz="2300" dirty="0">
              <a:latin typeface="Georgia"/>
              <a:cs typeface="Georgia"/>
            </a:endParaRPr>
          </a:p>
          <a:p>
            <a:pPr marL="233679" marR="347345" indent="-170815">
              <a:lnSpc>
                <a:spcPct val="100000"/>
              </a:lnSpc>
              <a:spcBef>
                <a:spcPts val="1789"/>
              </a:spcBef>
              <a:buFont typeface="Arial"/>
              <a:buChar char="•"/>
              <a:tabLst>
                <a:tab pos="234315" algn="l"/>
              </a:tabLst>
            </a:pPr>
            <a:r>
              <a:rPr lang="en-US" sz="2000" spc="-5" dirty="0">
                <a:latin typeface="Georgia"/>
                <a:cs typeface="Georgia"/>
              </a:rPr>
              <a:t>Negative results should be treated as presumptive and confirmation with a molecular assay, if necessary, for patient management, may be performed.</a:t>
            </a:r>
            <a:endParaRPr sz="2000" dirty="0">
              <a:latin typeface="Georgia"/>
              <a:cs typeface="Georgia"/>
            </a:endParaRPr>
          </a:p>
        </p:txBody>
      </p:sp>
      <p:sp>
        <p:nvSpPr>
          <p:cNvPr id="6" name="Slide Number Placeholder 5">
            <a:extLst>
              <a:ext uri="{FF2B5EF4-FFF2-40B4-BE49-F238E27FC236}">
                <a16:creationId xmlns:a16="http://schemas.microsoft.com/office/drawing/2014/main" id="{284B22CE-C1A0-4A0E-A434-E5295225923E}"/>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21947" y="756958"/>
            <a:ext cx="5146675" cy="756285"/>
          </a:xfrm>
          <a:prstGeom prst="rect">
            <a:avLst/>
          </a:prstGeom>
        </p:spPr>
        <p:txBody>
          <a:bodyPr vert="horz" wrap="square" lIns="0" tIns="12065" rIns="0" bIns="0" rtlCol="0">
            <a:spAutoFit/>
          </a:bodyPr>
          <a:lstStyle/>
          <a:p>
            <a:pPr marL="38100">
              <a:lnSpc>
                <a:spcPts val="3240"/>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a:t>
            </a:r>
            <a:r>
              <a:rPr sz="2800" spc="-210" dirty="0">
                <a:solidFill>
                  <a:srgbClr val="009CDD"/>
                </a:solidFill>
              </a:rPr>
              <a:t> </a:t>
            </a:r>
            <a:r>
              <a:rPr sz="2800" spc="-5" dirty="0">
                <a:solidFill>
                  <a:srgbClr val="009CDD"/>
                </a:solidFill>
              </a:rPr>
              <a:t>Card</a:t>
            </a:r>
            <a:endParaRPr sz="2800"/>
          </a:p>
          <a:p>
            <a:pPr marL="38100">
              <a:lnSpc>
                <a:spcPts val="2520"/>
              </a:lnSpc>
            </a:pPr>
            <a:r>
              <a:rPr sz="2200" i="1" spc="-10" dirty="0">
                <a:solidFill>
                  <a:srgbClr val="009CDD"/>
                </a:solidFill>
                <a:latin typeface="Georgia"/>
                <a:cs typeface="Georgia"/>
              </a:rPr>
              <a:t>Emergency </a:t>
            </a:r>
            <a:r>
              <a:rPr sz="2200" i="1" spc="-5" dirty="0">
                <a:solidFill>
                  <a:srgbClr val="009CDD"/>
                </a:solidFill>
                <a:latin typeface="Georgia"/>
                <a:cs typeface="Georgia"/>
              </a:rPr>
              <a:t>Use</a:t>
            </a:r>
            <a:r>
              <a:rPr sz="2200" i="1" spc="10" dirty="0">
                <a:solidFill>
                  <a:srgbClr val="009CDD"/>
                </a:solidFill>
                <a:latin typeface="Georgia"/>
                <a:cs typeface="Georgia"/>
              </a:rPr>
              <a:t> </a:t>
            </a:r>
            <a:r>
              <a:rPr sz="2200" i="1" spc="-5" dirty="0">
                <a:solidFill>
                  <a:srgbClr val="009CDD"/>
                </a:solidFill>
                <a:latin typeface="Georgia"/>
                <a:cs typeface="Georgia"/>
              </a:rPr>
              <a:t>Authorization</a:t>
            </a:r>
            <a:endParaRPr sz="2200">
              <a:latin typeface="Georgia"/>
              <a:cs typeface="Georgia"/>
            </a:endParaRPr>
          </a:p>
        </p:txBody>
      </p:sp>
      <p:sp>
        <p:nvSpPr>
          <p:cNvPr id="5" name="object 5"/>
          <p:cNvSpPr txBox="1"/>
          <p:nvPr/>
        </p:nvSpPr>
        <p:spPr>
          <a:xfrm>
            <a:off x="1067246" y="2001990"/>
            <a:ext cx="7805420" cy="3288665"/>
          </a:xfrm>
          <a:prstGeom prst="rect">
            <a:avLst/>
          </a:prstGeom>
        </p:spPr>
        <p:txBody>
          <a:bodyPr vert="horz" wrap="square" lIns="0" tIns="13335" rIns="0" bIns="0" rtlCol="0">
            <a:spAutoFit/>
          </a:bodyPr>
          <a:lstStyle/>
          <a:p>
            <a:pPr marL="63500" marR="210185">
              <a:lnSpc>
                <a:spcPct val="100000"/>
              </a:lnSpc>
              <a:spcBef>
                <a:spcPts val="105"/>
              </a:spcBef>
            </a:pPr>
            <a:r>
              <a:rPr sz="2000" dirty="0">
                <a:latin typeface="Georgia"/>
                <a:cs typeface="Georgia"/>
              </a:rPr>
              <a:t>The BinaxNOW</a:t>
            </a:r>
            <a:r>
              <a:rPr sz="1950" baseline="25641" dirty="0">
                <a:latin typeface="Georgia"/>
                <a:cs typeface="Georgia"/>
              </a:rPr>
              <a:t>™ </a:t>
            </a:r>
            <a:r>
              <a:rPr sz="2000" spc="-5" dirty="0">
                <a:latin typeface="Georgia"/>
                <a:cs typeface="Georgia"/>
              </a:rPr>
              <a:t>COVID-19 Ag Card is </a:t>
            </a:r>
            <a:r>
              <a:rPr sz="2000" dirty="0">
                <a:latin typeface="Georgia"/>
                <a:cs typeface="Georgia"/>
              </a:rPr>
              <a:t>only </a:t>
            </a:r>
            <a:r>
              <a:rPr sz="2000" spc="-5" dirty="0">
                <a:latin typeface="Georgia"/>
                <a:cs typeface="Georgia"/>
              </a:rPr>
              <a:t>for </a:t>
            </a:r>
            <a:r>
              <a:rPr sz="2000" dirty="0">
                <a:latin typeface="Georgia"/>
                <a:cs typeface="Georgia"/>
              </a:rPr>
              <a:t>use under the Food  and </a:t>
            </a:r>
            <a:r>
              <a:rPr sz="2000" spc="-5" dirty="0">
                <a:latin typeface="Georgia"/>
                <a:cs typeface="Georgia"/>
              </a:rPr>
              <a:t>Drug Administration’s </a:t>
            </a:r>
            <a:r>
              <a:rPr sz="2000" dirty="0">
                <a:latin typeface="Georgia"/>
                <a:cs typeface="Georgia"/>
              </a:rPr>
              <a:t>Emergency </a:t>
            </a:r>
            <a:r>
              <a:rPr sz="2000" spc="-5" dirty="0">
                <a:latin typeface="Georgia"/>
                <a:cs typeface="Georgia"/>
              </a:rPr>
              <a:t>Use Authorization</a:t>
            </a:r>
            <a:endParaRPr sz="2000">
              <a:latin typeface="Georgia"/>
              <a:cs typeface="Georgia"/>
            </a:endParaRPr>
          </a:p>
          <a:p>
            <a:pPr>
              <a:lnSpc>
                <a:spcPct val="100000"/>
              </a:lnSpc>
            </a:pPr>
            <a:endParaRPr sz="2300">
              <a:latin typeface="Georgia"/>
              <a:cs typeface="Georgia"/>
            </a:endParaRPr>
          </a:p>
          <a:p>
            <a:pPr>
              <a:lnSpc>
                <a:spcPct val="100000"/>
              </a:lnSpc>
              <a:spcBef>
                <a:spcPts val="25"/>
              </a:spcBef>
            </a:pPr>
            <a:endParaRPr sz="2850">
              <a:latin typeface="Georgia"/>
              <a:cs typeface="Georgia"/>
            </a:endParaRPr>
          </a:p>
          <a:p>
            <a:pPr marL="63500">
              <a:lnSpc>
                <a:spcPct val="100000"/>
              </a:lnSpc>
            </a:pPr>
            <a:r>
              <a:rPr sz="2000" b="1" dirty="0">
                <a:latin typeface="Georgia"/>
                <a:cs typeface="Georgia"/>
              </a:rPr>
              <a:t>What </a:t>
            </a:r>
            <a:r>
              <a:rPr sz="2000" b="1" spc="-5" dirty="0">
                <a:latin typeface="Georgia"/>
                <a:cs typeface="Georgia"/>
              </a:rPr>
              <a:t>is </a:t>
            </a:r>
            <a:r>
              <a:rPr sz="2000" b="1" dirty="0">
                <a:latin typeface="Georgia"/>
                <a:cs typeface="Georgia"/>
              </a:rPr>
              <a:t>Emergency Use Authorization</a:t>
            </a:r>
            <a:r>
              <a:rPr sz="2000" b="1" spc="-85" dirty="0">
                <a:latin typeface="Georgia"/>
                <a:cs typeface="Georgia"/>
              </a:rPr>
              <a:t> </a:t>
            </a:r>
            <a:r>
              <a:rPr sz="2000" b="1" dirty="0">
                <a:latin typeface="Georgia"/>
                <a:cs typeface="Georgia"/>
              </a:rPr>
              <a:t>(EUA)?</a:t>
            </a:r>
            <a:endParaRPr sz="2000">
              <a:latin typeface="Georgia"/>
              <a:cs typeface="Georgia"/>
            </a:endParaRPr>
          </a:p>
          <a:p>
            <a:pPr marL="406400" indent="-343535">
              <a:lnSpc>
                <a:spcPct val="100000"/>
              </a:lnSpc>
              <a:spcBef>
                <a:spcPts val="610"/>
              </a:spcBef>
              <a:buFont typeface="Arial"/>
              <a:buChar char="•"/>
              <a:tabLst>
                <a:tab pos="406400" algn="l"/>
                <a:tab pos="407034" algn="l"/>
              </a:tabLst>
            </a:pPr>
            <a:r>
              <a:rPr sz="1800" dirty="0">
                <a:latin typeface="Georgia"/>
                <a:cs typeface="Georgia"/>
              </a:rPr>
              <a:t>FDA </a:t>
            </a:r>
            <a:r>
              <a:rPr sz="1800" spc="-5" dirty="0">
                <a:latin typeface="Georgia"/>
                <a:cs typeface="Georgia"/>
              </a:rPr>
              <a:t>emergency access mechanism</a:t>
            </a:r>
            <a:endParaRPr sz="1800">
              <a:latin typeface="Georgia"/>
              <a:cs typeface="Georgia"/>
            </a:endParaRPr>
          </a:p>
          <a:p>
            <a:pPr marL="406400" marR="17780" indent="-342900">
              <a:lnSpc>
                <a:spcPct val="100000"/>
              </a:lnSpc>
              <a:spcBef>
                <a:spcPts val="600"/>
              </a:spcBef>
              <a:buFont typeface="Arial"/>
              <a:buChar char="•"/>
              <a:tabLst>
                <a:tab pos="406400" algn="l"/>
                <a:tab pos="407034" algn="l"/>
              </a:tabLst>
            </a:pPr>
            <a:r>
              <a:rPr sz="1800" dirty="0">
                <a:latin typeface="Georgia"/>
                <a:cs typeface="Georgia"/>
              </a:rPr>
              <a:t>Health &amp; Human </a:t>
            </a:r>
            <a:r>
              <a:rPr sz="1800" spc="-5" dirty="0">
                <a:latin typeface="Georgia"/>
                <a:cs typeface="Georgia"/>
              </a:rPr>
              <a:t>Services declare </a:t>
            </a:r>
            <a:r>
              <a:rPr sz="1800" dirty="0">
                <a:latin typeface="Georgia"/>
                <a:cs typeface="Georgia"/>
              </a:rPr>
              <a:t>when </a:t>
            </a:r>
            <a:r>
              <a:rPr sz="1800" spc="-5" dirty="0">
                <a:latin typeface="Georgia"/>
                <a:cs typeface="Georgia"/>
              </a:rPr>
              <a:t>circumstances </a:t>
            </a:r>
            <a:r>
              <a:rPr sz="1800" dirty="0">
                <a:latin typeface="Georgia"/>
                <a:cs typeface="Georgia"/>
              </a:rPr>
              <a:t>exist </a:t>
            </a:r>
            <a:r>
              <a:rPr sz="1800" spc="-5" dirty="0">
                <a:latin typeface="Georgia"/>
                <a:cs typeface="Georgia"/>
              </a:rPr>
              <a:t>to justify </a:t>
            </a:r>
            <a:r>
              <a:rPr sz="1800" dirty="0">
                <a:latin typeface="Georgia"/>
                <a:cs typeface="Georgia"/>
              </a:rPr>
              <a:t>use  of </a:t>
            </a:r>
            <a:r>
              <a:rPr sz="1800" spc="-5" dirty="0">
                <a:latin typeface="Georgia"/>
                <a:cs typeface="Georgia"/>
              </a:rPr>
              <a:t>diagnostics </a:t>
            </a:r>
            <a:r>
              <a:rPr sz="1800" dirty="0">
                <a:latin typeface="Georgia"/>
                <a:cs typeface="Georgia"/>
              </a:rPr>
              <a:t>under </a:t>
            </a:r>
            <a:r>
              <a:rPr sz="1800" spc="-5" dirty="0">
                <a:latin typeface="Georgia"/>
                <a:cs typeface="Georgia"/>
              </a:rPr>
              <a:t>EUA for the diagnosis </a:t>
            </a:r>
            <a:r>
              <a:rPr sz="1800" dirty="0">
                <a:latin typeface="Georgia"/>
                <a:cs typeface="Georgia"/>
              </a:rPr>
              <a:t>of</a:t>
            </a:r>
            <a:r>
              <a:rPr sz="1800" spc="55" dirty="0">
                <a:latin typeface="Georgia"/>
                <a:cs typeface="Georgia"/>
              </a:rPr>
              <a:t> </a:t>
            </a:r>
            <a:r>
              <a:rPr sz="1800" spc="-5" dirty="0">
                <a:latin typeface="Georgia"/>
                <a:cs typeface="Georgia"/>
              </a:rPr>
              <a:t>COVID-19</a:t>
            </a:r>
            <a:endParaRPr sz="1800">
              <a:latin typeface="Georgia"/>
              <a:cs typeface="Georgia"/>
            </a:endParaRPr>
          </a:p>
          <a:p>
            <a:pPr marL="406400" marR="721360" indent="-342900">
              <a:lnSpc>
                <a:spcPct val="100000"/>
              </a:lnSpc>
              <a:spcBef>
                <a:spcPts val="600"/>
              </a:spcBef>
              <a:buFont typeface="Arial"/>
              <a:buChar char="•"/>
              <a:tabLst>
                <a:tab pos="406400" algn="l"/>
                <a:tab pos="407034" algn="l"/>
              </a:tabLst>
            </a:pPr>
            <a:r>
              <a:rPr sz="1800" dirty="0">
                <a:latin typeface="Georgia"/>
                <a:cs typeface="Georgia"/>
              </a:rPr>
              <a:t>It </a:t>
            </a:r>
            <a:r>
              <a:rPr sz="1800" spc="-5" dirty="0">
                <a:latin typeface="Georgia"/>
                <a:cs typeface="Georgia"/>
              </a:rPr>
              <a:t>is not full </a:t>
            </a:r>
            <a:r>
              <a:rPr sz="1800" dirty="0">
                <a:latin typeface="Georgia"/>
                <a:cs typeface="Georgia"/>
              </a:rPr>
              <a:t>FDA </a:t>
            </a:r>
            <a:r>
              <a:rPr sz="1800" spc="-5" dirty="0">
                <a:latin typeface="Georgia"/>
                <a:cs typeface="Georgia"/>
              </a:rPr>
              <a:t>clearance </a:t>
            </a:r>
            <a:r>
              <a:rPr sz="1800" dirty="0">
                <a:latin typeface="Georgia"/>
                <a:cs typeface="Georgia"/>
              </a:rPr>
              <a:t>or </a:t>
            </a:r>
            <a:r>
              <a:rPr sz="1800" spc="-5" dirty="0">
                <a:latin typeface="Georgia"/>
                <a:cs typeface="Georgia"/>
              </a:rPr>
              <a:t>approval </a:t>
            </a:r>
            <a:r>
              <a:rPr sz="1800" dirty="0">
                <a:latin typeface="Georgia"/>
                <a:cs typeface="Georgia"/>
              </a:rPr>
              <a:t>and </a:t>
            </a:r>
            <a:r>
              <a:rPr sz="1800" spc="-5" dirty="0">
                <a:latin typeface="Georgia"/>
                <a:cs typeface="Georgia"/>
              </a:rPr>
              <a:t>is temporary, until the  declaration </a:t>
            </a:r>
            <a:r>
              <a:rPr sz="1800" spc="5" dirty="0">
                <a:latin typeface="Georgia"/>
                <a:cs typeface="Georgia"/>
              </a:rPr>
              <a:t>is </a:t>
            </a:r>
            <a:r>
              <a:rPr sz="1800" dirty="0">
                <a:latin typeface="Georgia"/>
                <a:cs typeface="Georgia"/>
              </a:rPr>
              <a:t>terminated or</a:t>
            </a:r>
            <a:r>
              <a:rPr sz="1800" spc="-20" dirty="0">
                <a:latin typeface="Georgia"/>
                <a:cs typeface="Georgia"/>
              </a:rPr>
              <a:t> </a:t>
            </a:r>
            <a:r>
              <a:rPr sz="1800" spc="-5" dirty="0">
                <a:latin typeface="Georgia"/>
                <a:cs typeface="Georgia"/>
              </a:rPr>
              <a:t>revoked.</a:t>
            </a:r>
            <a:endParaRPr sz="1800">
              <a:latin typeface="Georgia"/>
              <a:cs typeface="Georgia"/>
            </a:endParaRPr>
          </a:p>
        </p:txBody>
      </p:sp>
      <p:sp>
        <p:nvSpPr>
          <p:cNvPr id="6" name="Slide Number Placeholder 5">
            <a:extLst>
              <a:ext uri="{FF2B5EF4-FFF2-40B4-BE49-F238E27FC236}">
                <a16:creationId xmlns:a16="http://schemas.microsoft.com/office/drawing/2014/main" id="{63D19173-1F8C-4EA8-84E4-F61A4B923FF9}"/>
              </a:ext>
            </a:extLst>
          </p:cNvPr>
          <p:cNvSpPr>
            <a:spLocks noGrp="1"/>
          </p:cNvSpPr>
          <p:nvPr>
            <p:ph type="sldNum" sz="quarter" idx="7"/>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p:nvPr/>
        </p:nvSpPr>
        <p:spPr>
          <a:xfrm>
            <a:off x="947421" y="1838537"/>
            <a:ext cx="7746365" cy="4517390"/>
          </a:xfrm>
          <a:prstGeom prst="rect">
            <a:avLst/>
          </a:prstGeom>
        </p:spPr>
        <p:txBody>
          <a:bodyPr vert="horz" wrap="square" lIns="0" tIns="99060" rIns="0" bIns="0" rtlCol="0">
            <a:spAutoFit/>
          </a:bodyPr>
          <a:lstStyle/>
          <a:p>
            <a:pPr marL="12700">
              <a:lnSpc>
                <a:spcPct val="100000"/>
              </a:lnSpc>
              <a:spcBef>
                <a:spcPts val="780"/>
              </a:spcBef>
            </a:pPr>
            <a:r>
              <a:rPr sz="2000" b="1" dirty="0">
                <a:latin typeface="Georgia"/>
                <a:cs typeface="Georgia"/>
              </a:rPr>
              <a:t>Test Site</a:t>
            </a:r>
            <a:r>
              <a:rPr sz="2000" b="1" spc="-25" dirty="0">
                <a:latin typeface="Georgia"/>
                <a:cs typeface="Georgia"/>
              </a:rPr>
              <a:t> </a:t>
            </a:r>
            <a:r>
              <a:rPr sz="2000" b="1" spc="-5" dirty="0">
                <a:latin typeface="Georgia"/>
                <a:cs typeface="Georgia"/>
              </a:rPr>
              <a:t>Obligations:</a:t>
            </a:r>
            <a:endParaRPr sz="2000">
              <a:latin typeface="Georgia"/>
              <a:cs typeface="Georgia"/>
            </a:endParaRPr>
          </a:p>
          <a:p>
            <a:pPr marL="467995" indent="-285750">
              <a:lnSpc>
                <a:spcPct val="100000"/>
              </a:lnSpc>
              <a:spcBef>
                <a:spcPts val="605"/>
              </a:spcBef>
              <a:buFont typeface="Arial"/>
              <a:buChar char="•"/>
              <a:tabLst>
                <a:tab pos="467995" algn="l"/>
                <a:tab pos="468630" algn="l"/>
              </a:tabLst>
            </a:pPr>
            <a:r>
              <a:rPr sz="1800" spc="-5" dirty="0">
                <a:latin typeface="Georgia"/>
                <a:cs typeface="Georgia"/>
              </a:rPr>
              <a:t>Notify relevant public </a:t>
            </a:r>
            <a:r>
              <a:rPr sz="1800" dirty="0">
                <a:latin typeface="Georgia"/>
                <a:cs typeface="Georgia"/>
              </a:rPr>
              <a:t>health </a:t>
            </a:r>
            <a:r>
              <a:rPr sz="1800" spc="-5" dirty="0">
                <a:latin typeface="Georgia"/>
                <a:cs typeface="Georgia"/>
              </a:rPr>
              <a:t>authorities </a:t>
            </a:r>
            <a:r>
              <a:rPr sz="1800" dirty="0">
                <a:latin typeface="Georgia"/>
                <a:cs typeface="Georgia"/>
              </a:rPr>
              <a:t>on </a:t>
            </a:r>
            <a:r>
              <a:rPr sz="1800" spc="-5" dirty="0">
                <a:latin typeface="Georgia"/>
                <a:cs typeface="Georgia"/>
              </a:rPr>
              <a:t>intent </a:t>
            </a:r>
            <a:r>
              <a:rPr sz="1800" dirty="0">
                <a:latin typeface="Georgia"/>
                <a:cs typeface="Georgia"/>
              </a:rPr>
              <a:t>to </a:t>
            </a:r>
            <a:r>
              <a:rPr sz="1800" spc="-5" dirty="0">
                <a:latin typeface="Georgia"/>
                <a:cs typeface="Georgia"/>
              </a:rPr>
              <a:t>run</a:t>
            </a:r>
            <a:r>
              <a:rPr sz="1800" spc="50" dirty="0">
                <a:latin typeface="Georgia"/>
                <a:cs typeface="Georgia"/>
              </a:rPr>
              <a:t> </a:t>
            </a:r>
            <a:r>
              <a:rPr sz="1800" dirty="0">
                <a:latin typeface="Georgia"/>
                <a:cs typeface="Georgia"/>
              </a:rPr>
              <a:t>test</a:t>
            </a:r>
            <a:endParaRPr sz="1800">
              <a:latin typeface="Georgia"/>
              <a:cs typeface="Georgia"/>
            </a:endParaRPr>
          </a:p>
          <a:p>
            <a:pPr marL="467995" marR="83820" indent="-285115">
              <a:lnSpc>
                <a:spcPct val="100000"/>
              </a:lnSpc>
              <a:spcBef>
                <a:spcPts val="600"/>
              </a:spcBef>
              <a:buFont typeface="Arial"/>
              <a:buChar char="•"/>
              <a:tabLst>
                <a:tab pos="467995" algn="l"/>
                <a:tab pos="468630" algn="l"/>
              </a:tabLst>
            </a:pPr>
            <a:r>
              <a:rPr sz="1800" dirty="0">
                <a:latin typeface="Georgia"/>
                <a:cs typeface="Georgia"/>
              </a:rPr>
              <a:t>Report </a:t>
            </a:r>
            <a:r>
              <a:rPr sz="1800" spc="-5" dirty="0">
                <a:latin typeface="Georgia"/>
                <a:cs typeface="Georgia"/>
              </a:rPr>
              <a:t>all results to healthcare providers </a:t>
            </a:r>
            <a:r>
              <a:rPr sz="1800" dirty="0">
                <a:latin typeface="Georgia"/>
                <a:cs typeface="Georgia"/>
              </a:rPr>
              <a:t>and </a:t>
            </a:r>
            <a:r>
              <a:rPr sz="1800" spc="-5" dirty="0">
                <a:latin typeface="Georgia"/>
                <a:cs typeface="Georgia"/>
              </a:rPr>
              <a:t>include </a:t>
            </a:r>
            <a:r>
              <a:rPr sz="1800" dirty="0">
                <a:latin typeface="Georgia"/>
                <a:cs typeface="Georgia"/>
              </a:rPr>
              <a:t>the </a:t>
            </a:r>
            <a:r>
              <a:rPr sz="1800" spc="-5" dirty="0">
                <a:latin typeface="Georgia"/>
                <a:cs typeface="Georgia"/>
              </a:rPr>
              <a:t>Healthcare  Provider </a:t>
            </a:r>
            <a:r>
              <a:rPr sz="1800" dirty="0">
                <a:latin typeface="Georgia"/>
                <a:cs typeface="Georgia"/>
              </a:rPr>
              <a:t>Fact Sheet. </a:t>
            </a:r>
            <a:r>
              <a:rPr sz="1800" spc="-5" dirty="0">
                <a:latin typeface="Georgia"/>
                <a:cs typeface="Georgia"/>
              </a:rPr>
              <a:t>Healthcare providers </a:t>
            </a:r>
            <a:r>
              <a:rPr sz="1800" dirty="0">
                <a:latin typeface="Georgia"/>
                <a:cs typeface="Georgia"/>
              </a:rPr>
              <a:t>to </a:t>
            </a:r>
            <a:r>
              <a:rPr sz="1800" spc="-5" dirty="0">
                <a:latin typeface="Georgia"/>
                <a:cs typeface="Georgia"/>
              </a:rPr>
              <a:t>include Patient </a:t>
            </a:r>
            <a:r>
              <a:rPr sz="1800" dirty="0">
                <a:latin typeface="Georgia"/>
                <a:cs typeface="Georgia"/>
              </a:rPr>
              <a:t>Fact Sheet  </a:t>
            </a:r>
            <a:r>
              <a:rPr sz="1800" spc="-5" dirty="0">
                <a:latin typeface="Georgia"/>
                <a:cs typeface="Georgia"/>
              </a:rPr>
              <a:t>with</a:t>
            </a:r>
            <a:r>
              <a:rPr sz="1800" spc="-15" dirty="0">
                <a:latin typeface="Georgia"/>
                <a:cs typeface="Georgia"/>
              </a:rPr>
              <a:t> </a:t>
            </a:r>
            <a:r>
              <a:rPr sz="1800" spc="-5" dirty="0">
                <a:latin typeface="Georgia"/>
                <a:cs typeface="Georgia"/>
              </a:rPr>
              <a:t>results</a:t>
            </a:r>
            <a:endParaRPr sz="1800">
              <a:latin typeface="Georgia"/>
              <a:cs typeface="Georgia"/>
            </a:endParaRPr>
          </a:p>
          <a:p>
            <a:pPr marL="467995" marR="781050" indent="-285115">
              <a:lnSpc>
                <a:spcPct val="100000"/>
              </a:lnSpc>
              <a:spcBef>
                <a:spcPts val="600"/>
              </a:spcBef>
              <a:buFont typeface="Arial"/>
              <a:buChar char="•"/>
              <a:tabLst>
                <a:tab pos="467995" algn="l"/>
                <a:tab pos="468630" algn="l"/>
              </a:tabLst>
            </a:pPr>
            <a:r>
              <a:rPr sz="1800" spc="-5" dirty="0">
                <a:latin typeface="Georgia"/>
                <a:cs typeface="Georgia"/>
              </a:rPr>
              <a:t>Utilize product </a:t>
            </a:r>
            <a:r>
              <a:rPr sz="1800" spc="5" dirty="0">
                <a:latin typeface="Georgia"/>
                <a:cs typeface="Georgia"/>
              </a:rPr>
              <a:t>as </a:t>
            </a:r>
            <a:r>
              <a:rPr sz="1800" spc="-5" dirty="0">
                <a:latin typeface="Georgia"/>
                <a:cs typeface="Georgia"/>
              </a:rPr>
              <a:t>outlined in the BinaxNOW COVID-19 </a:t>
            </a:r>
            <a:r>
              <a:rPr sz="1800" spc="5" dirty="0">
                <a:latin typeface="Georgia"/>
                <a:cs typeface="Georgia"/>
              </a:rPr>
              <a:t>Ag </a:t>
            </a:r>
            <a:r>
              <a:rPr sz="1800" spc="-5" dirty="0">
                <a:latin typeface="Georgia"/>
                <a:cs typeface="Georgia"/>
              </a:rPr>
              <a:t>Card  Instructions </a:t>
            </a:r>
            <a:r>
              <a:rPr sz="1800" dirty="0">
                <a:latin typeface="Georgia"/>
                <a:cs typeface="Georgia"/>
              </a:rPr>
              <a:t>for</a:t>
            </a:r>
            <a:r>
              <a:rPr sz="1800" spc="-15" dirty="0">
                <a:latin typeface="Georgia"/>
                <a:cs typeface="Georgia"/>
              </a:rPr>
              <a:t> </a:t>
            </a:r>
            <a:r>
              <a:rPr sz="1800" spc="-5" dirty="0">
                <a:latin typeface="Georgia"/>
                <a:cs typeface="Georgia"/>
              </a:rPr>
              <a:t>Use</a:t>
            </a:r>
            <a:endParaRPr sz="1800">
              <a:latin typeface="Georgia"/>
              <a:cs typeface="Georgia"/>
            </a:endParaRPr>
          </a:p>
          <a:p>
            <a:pPr marL="467995" indent="-285750">
              <a:lnSpc>
                <a:spcPct val="100000"/>
              </a:lnSpc>
              <a:spcBef>
                <a:spcPts val="600"/>
              </a:spcBef>
              <a:buFont typeface="Arial"/>
              <a:buChar char="•"/>
              <a:tabLst>
                <a:tab pos="467995" algn="l"/>
                <a:tab pos="468630" algn="l"/>
              </a:tabLst>
            </a:pPr>
            <a:r>
              <a:rPr sz="1800" spc="-5" dirty="0">
                <a:latin typeface="Georgia"/>
                <a:cs typeface="Georgia"/>
              </a:rPr>
              <a:t>Ensure all operators </a:t>
            </a:r>
            <a:r>
              <a:rPr sz="1800" dirty="0">
                <a:latin typeface="Georgia"/>
                <a:cs typeface="Georgia"/>
              </a:rPr>
              <a:t>are </a:t>
            </a:r>
            <a:r>
              <a:rPr sz="1800" spc="-5" dirty="0">
                <a:latin typeface="Georgia"/>
                <a:cs typeface="Georgia"/>
              </a:rPr>
              <a:t>trained </a:t>
            </a:r>
            <a:r>
              <a:rPr sz="1800" dirty="0">
                <a:latin typeface="Georgia"/>
                <a:cs typeface="Georgia"/>
              </a:rPr>
              <a:t>to </a:t>
            </a:r>
            <a:r>
              <a:rPr sz="1800" spc="-5" dirty="0">
                <a:latin typeface="Georgia"/>
                <a:cs typeface="Georgia"/>
              </a:rPr>
              <a:t>perform </a:t>
            </a:r>
            <a:r>
              <a:rPr sz="1800" dirty="0">
                <a:latin typeface="Georgia"/>
                <a:cs typeface="Georgia"/>
              </a:rPr>
              <a:t>and </a:t>
            </a:r>
            <a:r>
              <a:rPr sz="1800" spc="-5" dirty="0">
                <a:latin typeface="Georgia"/>
                <a:cs typeface="Georgia"/>
              </a:rPr>
              <a:t>interpret the</a:t>
            </a:r>
            <a:r>
              <a:rPr sz="1800" spc="130" dirty="0">
                <a:latin typeface="Georgia"/>
                <a:cs typeface="Georgia"/>
              </a:rPr>
              <a:t> </a:t>
            </a:r>
            <a:r>
              <a:rPr sz="1800" spc="-5" dirty="0">
                <a:latin typeface="Georgia"/>
                <a:cs typeface="Georgia"/>
              </a:rPr>
              <a:t>test</a:t>
            </a:r>
            <a:endParaRPr sz="1800">
              <a:latin typeface="Georgia"/>
              <a:cs typeface="Georgia"/>
            </a:endParaRPr>
          </a:p>
          <a:p>
            <a:pPr marL="467995" marR="5080" indent="-285115">
              <a:lnSpc>
                <a:spcPct val="100000"/>
              </a:lnSpc>
              <a:spcBef>
                <a:spcPts val="600"/>
              </a:spcBef>
              <a:buFont typeface="Arial"/>
              <a:buChar char="•"/>
              <a:tabLst>
                <a:tab pos="467995" algn="l"/>
                <a:tab pos="468630" algn="l"/>
              </a:tabLst>
            </a:pPr>
            <a:r>
              <a:rPr sz="1800" spc="-5" dirty="0">
                <a:latin typeface="Georgia"/>
                <a:cs typeface="Georgia"/>
              </a:rPr>
              <a:t>Have process </a:t>
            </a:r>
            <a:r>
              <a:rPr sz="1800" spc="5" dirty="0">
                <a:latin typeface="Georgia"/>
                <a:cs typeface="Georgia"/>
              </a:rPr>
              <a:t>in </a:t>
            </a:r>
            <a:r>
              <a:rPr sz="1800" dirty="0">
                <a:latin typeface="Georgia"/>
                <a:cs typeface="Georgia"/>
              </a:rPr>
              <a:t>place for </a:t>
            </a:r>
            <a:r>
              <a:rPr sz="1800" spc="-5" dirty="0">
                <a:latin typeface="Georgia"/>
                <a:cs typeface="Georgia"/>
              </a:rPr>
              <a:t>reporting </a:t>
            </a:r>
            <a:r>
              <a:rPr sz="1800" dirty="0">
                <a:latin typeface="Georgia"/>
                <a:cs typeface="Georgia"/>
              </a:rPr>
              <a:t>test </a:t>
            </a:r>
            <a:r>
              <a:rPr sz="1800" spc="-5" dirty="0">
                <a:latin typeface="Georgia"/>
                <a:cs typeface="Georgia"/>
              </a:rPr>
              <a:t>result to Healthcare Providers </a:t>
            </a:r>
            <a:r>
              <a:rPr sz="1800" dirty="0">
                <a:latin typeface="Georgia"/>
                <a:cs typeface="Georgia"/>
              </a:rPr>
              <a:t>&amp;  </a:t>
            </a:r>
            <a:r>
              <a:rPr sz="1800" spc="-5" dirty="0">
                <a:latin typeface="Georgia"/>
                <a:cs typeface="Georgia"/>
              </a:rPr>
              <a:t>relevant public </a:t>
            </a:r>
            <a:r>
              <a:rPr sz="1800" dirty="0">
                <a:latin typeface="Georgia"/>
                <a:cs typeface="Georgia"/>
              </a:rPr>
              <a:t>health</a:t>
            </a:r>
            <a:r>
              <a:rPr sz="1800" spc="10" dirty="0">
                <a:latin typeface="Georgia"/>
                <a:cs typeface="Georgia"/>
              </a:rPr>
              <a:t> </a:t>
            </a:r>
            <a:r>
              <a:rPr sz="1800" spc="-5" dirty="0">
                <a:latin typeface="Georgia"/>
                <a:cs typeface="Georgia"/>
              </a:rPr>
              <a:t>authorities</a:t>
            </a:r>
            <a:endParaRPr sz="1800">
              <a:latin typeface="Georgia"/>
              <a:cs typeface="Georgia"/>
            </a:endParaRPr>
          </a:p>
          <a:p>
            <a:pPr marL="467995" marR="74295" indent="-285115">
              <a:lnSpc>
                <a:spcPct val="100000"/>
              </a:lnSpc>
              <a:spcBef>
                <a:spcPts val="600"/>
              </a:spcBef>
              <a:buFont typeface="Arial"/>
              <a:buChar char="•"/>
              <a:tabLst>
                <a:tab pos="467995" algn="l"/>
                <a:tab pos="468630" algn="l"/>
              </a:tabLst>
            </a:pPr>
            <a:r>
              <a:rPr sz="1800" spc="-5" dirty="0">
                <a:latin typeface="Georgia"/>
                <a:cs typeface="Georgia"/>
              </a:rPr>
              <a:t>Per Product Insert: </a:t>
            </a:r>
            <a:r>
              <a:rPr sz="1800" dirty="0">
                <a:latin typeface="Georgia"/>
                <a:cs typeface="Georgia"/>
              </a:rPr>
              <a:t>Collect performance data and report any </a:t>
            </a:r>
            <a:r>
              <a:rPr sz="1800" spc="-5" dirty="0">
                <a:latin typeface="Georgia"/>
                <a:cs typeface="Georgia"/>
              </a:rPr>
              <a:t>significant  deviations from the product performance characteristics </a:t>
            </a:r>
            <a:r>
              <a:rPr sz="1800" spc="-10" dirty="0">
                <a:latin typeface="Georgia"/>
                <a:cs typeface="Georgia"/>
              </a:rPr>
              <a:t>via </a:t>
            </a:r>
            <a:r>
              <a:rPr sz="1800" spc="-5" dirty="0">
                <a:latin typeface="Georgia"/>
                <a:cs typeface="Georgia"/>
              </a:rPr>
              <a:t>email </a:t>
            </a:r>
            <a:r>
              <a:rPr sz="1800" dirty="0">
                <a:latin typeface="Georgia"/>
                <a:cs typeface="Georgia"/>
              </a:rPr>
              <a:t>to  </a:t>
            </a:r>
            <a:r>
              <a:rPr sz="1800" spc="-5" dirty="0">
                <a:latin typeface="Georgia"/>
                <a:cs typeface="Georgia"/>
              </a:rPr>
              <a:t>FDA/HHS </a:t>
            </a:r>
            <a:r>
              <a:rPr sz="1800" dirty="0">
                <a:latin typeface="Georgia"/>
                <a:cs typeface="Georgia"/>
              </a:rPr>
              <a:t>and to </a:t>
            </a:r>
            <a:r>
              <a:rPr sz="1800" spc="-5" dirty="0">
                <a:latin typeface="Georgia"/>
                <a:cs typeface="Georgia"/>
              </a:rPr>
              <a:t>Abbott </a:t>
            </a:r>
            <a:r>
              <a:rPr sz="1800" dirty="0">
                <a:latin typeface="Georgia"/>
                <a:cs typeface="Georgia"/>
              </a:rPr>
              <a:t>Technical</a:t>
            </a:r>
            <a:r>
              <a:rPr sz="1800" spc="25" dirty="0">
                <a:latin typeface="Georgia"/>
                <a:cs typeface="Georgia"/>
              </a:rPr>
              <a:t> </a:t>
            </a:r>
            <a:r>
              <a:rPr sz="1800" spc="-5" dirty="0">
                <a:latin typeface="Georgia"/>
                <a:cs typeface="Georgia"/>
              </a:rPr>
              <a:t>Support</a:t>
            </a:r>
            <a:endParaRPr sz="1800">
              <a:latin typeface="Georgia"/>
              <a:cs typeface="Georgia"/>
            </a:endParaRPr>
          </a:p>
          <a:p>
            <a:pPr marL="467995" indent="-285750">
              <a:lnSpc>
                <a:spcPct val="100000"/>
              </a:lnSpc>
              <a:spcBef>
                <a:spcPts val="600"/>
              </a:spcBef>
              <a:buFont typeface="Arial"/>
              <a:buChar char="•"/>
              <a:tabLst>
                <a:tab pos="467995" algn="l"/>
                <a:tab pos="468630" algn="l"/>
              </a:tabLst>
            </a:pPr>
            <a:r>
              <a:rPr sz="1800" spc="-5" dirty="0">
                <a:latin typeface="Georgia"/>
                <a:cs typeface="Georgia"/>
              </a:rPr>
              <a:t>Retain all records </a:t>
            </a:r>
            <a:r>
              <a:rPr sz="1800" dirty="0">
                <a:latin typeface="Georgia"/>
                <a:cs typeface="Georgia"/>
              </a:rPr>
              <a:t>associated </a:t>
            </a:r>
            <a:r>
              <a:rPr sz="1800" spc="-5" dirty="0">
                <a:latin typeface="Georgia"/>
                <a:cs typeface="Georgia"/>
              </a:rPr>
              <a:t>with </a:t>
            </a:r>
            <a:r>
              <a:rPr sz="1800" spc="-10" dirty="0">
                <a:latin typeface="Georgia"/>
                <a:cs typeface="Georgia"/>
              </a:rPr>
              <a:t>EUA </a:t>
            </a:r>
            <a:r>
              <a:rPr sz="1800" spc="-5" dirty="0">
                <a:latin typeface="Georgia"/>
                <a:cs typeface="Georgia"/>
              </a:rPr>
              <a:t>until otherwise directed by</a:t>
            </a:r>
            <a:r>
              <a:rPr sz="1800" spc="130" dirty="0">
                <a:latin typeface="Georgia"/>
                <a:cs typeface="Georgia"/>
              </a:rPr>
              <a:t> </a:t>
            </a:r>
            <a:r>
              <a:rPr sz="1800" dirty="0">
                <a:latin typeface="Georgia"/>
                <a:cs typeface="Georgia"/>
              </a:rPr>
              <a:t>FDA</a:t>
            </a:r>
            <a:endParaRPr sz="1800">
              <a:latin typeface="Georgia"/>
              <a:cs typeface="Georgia"/>
            </a:endParaRPr>
          </a:p>
        </p:txBody>
      </p:sp>
      <p:sp>
        <p:nvSpPr>
          <p:cNvPr id="6" name="object 6"/>
          <p:cNvSpPr txBox="1">
            <a:spLocks noGrp="1"/>
          </p:cNvSpPr>
          <p:nvPr>
            <p:ph type="title"/>
          </p:nvPr>
        </p:nvSpPr>
        <p:spPr>
          <a:xfrm>
            <a:off x="921947" y="756958"/>
            <a:ext cx="5146675" cy="756285"/>
          </a:xfrm>
          <a:prstGeom prst="rect">
            <a:avLst/>
          </a:prstGeom>
        </p:spPr>
        <p:txBody>
          <a:bodyPr vert="horz" wrap="square" lIns="0" tIns="12065" rIns="0" bIns="0" rtlCol="0">
            <a:spAutoFit/>
          </a:bodyPr>
          <a:lstStyle/>
          <a:p>
            <a:pPr marL="38100">
              <a:lnSpc>
                <a:spcPts val="3240"/>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a:t>
            </a:r>
            <a:r>
              <a:rPr sz="2800" spc="-210" dirty="0">
                <a:solidFill>
                  <a:srgbClr val="009CDD"/>
                </a:solidFill>
              </a:rPr>
              <a:t> </a:t>
            </a:r>
            <a:r>
              <a:rPr sz="2800" spc="-5" dirty="0">
                <a:solidFill>
                  <a:srgbClr val="009CDD"/>
                </a:solidFill>
              </a:rPr>
              <a:t>Card</a:t>
            </a:r>
            <a:endParaRPr sz="2800"/>
          </a:p>
          <a:p>
            <a:pPr marL="38100">
              <a:lnSpc>
                <a:spcPts val="2520"/>
              </a:lnSpc>
            </a:pPr>
            <a:r>
              <a:rPr sz="2200" i="1" spc="-10" dirty="0">
                <a:solidFill>
                  <a:srgbClr val="009CDD"/>
                </a:solidFill>
                <a:latin typeface="Georgia"/>
                <a:cs typeface="Georgia"/>
              </a:rPr>
              <a:t>Emergency </a:t>
            </a:r>
            <a:r>
              <a:rPr sz="2200" i="1" spc="-5" dirty="0">
                <a:solidFill>
                  <a:srgbClr val="009CDD"/>
                </a:solidFill>
                <a:latin typeface="Georgia"/>
                <a:cs typeface="Georgia"/>
              </a:rPr>
              <a:t>Use</a:t>
            </a:r>
            <a:r>
              <a:rPr sz="2200" i="1" spc="10" dirty="0">
                <a:solidFill>
                  <a:srgbClr val="009CDD"/>
                </a:solidFill>
                <a:latin typeface="Georgia"/>
                <a:cs typeface="Georgia"/>
              </a:rPr>
              <a:t> </a:t>
            </a:r>
            <a:r>
              <a:rPr sz="2200" i="1" spc="-5" dirty="0">
                <a:solidFill>
                  <a:srgbClr val="009CDD"/>
                </a:solidFill>
                <a:latin typeface="Georgia"/>
                <a:cs typeface="Georgia"/>
              </a:rPr>
              <a:t>Authorization</a:t>
            </a:r>
            <a:endParaRPr sz="2200">
              <a:latin typeface="Georgia"/>
              <a:cs typeface="Georgia"/>
            </a:endParaRPr>
          </a:p>
        </p:txBody>
      </p:sp>
      <p:sp>
        <p:nvSpPr>
          <p:cNvPr id="7" name="Slide Number Placeholder 6">
            <a:extLst>
              <a:ext uri="{FF2B5EF4-FFF2-40B4-BE49-F238E27FC236}">
                <a16:creationId xmlns:a16="http://schemas.microsoft.com/office/drawing/2014/main" id="{405BBFB8-CF10-4967-8324-52707C0C5E6A}"/>
              </a:ext>
            </a:extLst>
          </p:cNvPr>
          <p:cNvSpPr>
            <a:spLocks noGrp="1"/>
          </p:cNvSpPr>
          <p:nvPr>
            <p:ph type="sldNum" sz="quarter" idx="7"/>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31520" y="6813803"/>
            <a:ext cx="3121660" cy="477520"/>
          </a:xfrm>
          <a:custGeom>
            <a:avLst/>
            <a:gdLst/>
            <a:ahLst/>
            <a:cxnLst/>
            <a:rect l="l" t="t" r="r" b="b"/>
            <a:pathLst>
              <a:path w="3121660" h="477520">
                <a:moveTo>
                  <a:pt x="3121152" y="477012"/>
                </a:moveTo>
                <a:lnTo>
                  <a:pt x="0" y="477012"/>
                </a:lnTo>
                <a:lnTo>
                  <a:pt x="0" y="0"/>
                </a:lnTo>
                <a:lnTo>
                  <a:pt x="3121152" y="0"/>
                </a:lnTo>
                <a:lnTo>
                  <a:pt x="3121152" y="477012"/>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47450" y="784357"/>
            <a:ext cx="6938009"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COVID-19 CARES </a:t>
            </a:r>
            <a:r>
              <a:rPr sz="2600" spc="5" dirty="0">
                <a:solidFill>
                  <a:srgbClr val="009CDD"/>
                </a:solidFill>
              </a:rPr>
              <a:t>Act </a:t>
            </a:r>
            <a:r>
              <a:rPr sz="2600" dirty="0">
                <a:solidFill>
                  <a:srgbClr val="009CDD"/>
                </a:solidFill>
              </a:rPr>
              <a:t>Reporting</a:t>
            </a:r>
            <a:r>
              <a:rPr sz="2600" spc="-125" dirty="0">
                <a:solidFill>
                  <a:srgbClr val="009CDD"/>
                </a:solidFill>
              </a:rPr>
              <a:t> </a:t>
            </a:r>
            <a:r>
              <a:rPr sz="2600" dirty="0">
                <a:solidFill>
                  <a:srgbClr val="009CDD"/>
                </a:solidFill>
              </a:rPr>
              <a:t>Requirements</a:t>
            </a:r>
            <a:endParaRPr sz="2600"/>
          </a:p>
        </p:txBody>
      </p:sp>
      <p:sp>
        <p:nvSpPr>
          <p:cNvPr id="5" name="object 5"/>
          <p:cNvSpPr txBox="1"/>
          <p:nvPr/>
        </p:nvSpPr>
        <p:spPr>
          <a:xfrm>
            <a:off x="947421" y="1944079"/>
            <a:ext cx="8060690" cy="3836035"/>
          </a:xfrm>
          <a:prstGeom prst="rect">
            <a:avLst/>
          </a:prstGeom>
        </p:spPr>
        <p:txBody>
          <a:bodyPr vert="horz" wrap="square" lIns="0" tIns="13335" rIns="0" bIns="0" rtlCol="0">
            <a:spAutoFit/>
          </a:bodyPr>
          <a:lstStyle/>
          <a:p>
            <a:pPr marL="12700" marR="782955">
              <a:lnSpc>
                <a:spcPct val="100000"/>
              </a:lnSpc>
              <a:spcBef>
                <a:spcPts val="105"/>
              </a:spcBef>
            </a:pPr>
            <a:r>
              <a:rPr sz="2000" b="1" dirty="0">
                <a:solidFill>
                  <a:srgbClr val="009CDD"/>
                </a:solidFill>
                <a:latin typeface="Georgia"/>
                <a:cs typeface="Georgia"/>
              </a:rPr>
              <a:t>Reporting </a:t>
            </a:r>
            <a:r>
              <a:rPr sz="2000" b="1" spc="-5" dirty="0">
                <a:solidFill>
                  <a:srgbClr val="009CDD"/>
                </a:solidFill>
                <a:latin typeface="Georgia"/>
                <a:cs typeface="Georgia"/>
              </a:rPr>
              <a:t>requirements apply </a:t>
            </a:r>
            <a:r>
              <a:rPr sz="2000" b="1" spc="-10" dirty="0">
                <a:solidFill>
                  <a:srgbClr val="009CDD"/>
                </a:solidFill>
                <a:latin typeface="Georgia"/>
                <a:cs typeface="Georgia"/>
              </a:rPr>
              <a:t>to </a:t>
            </a:r>
            <a:r>
              <a:rPr sz="2000" b="1" spc="-5" dirty="0">
                <a:solidFill>
                  <a:srgbClr val="009CDD"/>
                </a:solidFill>
                <a:latin typeface="Georgia"/>
                <a:cs typeface="Georgia"/>
              </a:rPr>
              <a:t>COVID-19 testing sites  </a:t>
            </a:r>
            <a:r>
              <a:rPr sz="2000" b="1" dirty="0">
                <a:solidFill>
                  <a:srgbClr val="009CDD"/>
                </a:solidFill>
                <a:latin typeface="Georgia"/>
                <a:cs typeface="Georgia"/>
              </a:rPr>
              <a:t>performing </a:t>
            </a:r>
            <a:r>
              <a:rPr sz="2000" b="1" spc="-5" dirty="0">
                <a:solidFill>
                  <a:srgbClr val="009CDD"/>
                </a:solidFill>
                <a:latin typeface="Georgia"/>
                <a:cs typeface="Georgia"/>
              </a:rPr>
              <a:t>testing,</a:t>
            </a:r>
            <a:r>
              <a:rPr sz="2000" b="1" spc="-15" dirty="0">
                <a:solidFill>
                  <a:srgbClr val="009CDD"/>
                </a:solidFill>
                <a:latin typeface="Georgia"/>
                <a:cs typeface="Georgia"/>
              </a:rPr>
              <a:t> </a:t>
            </a:r>
            <a:r>
              <a:rPr sz="2000" b="1" spc="-5" dirty="0">
                <a:solidFill>
                  <a:srgbClr val="009CDD"/>
                </a:solidFill>
                <a:latin typeface="Georgia"/>
                <a:cs typeface="Georgia"/>
              </a:rPr>
              <a:t>including:</a:t>
            </a:r>
            <a:endParaRPr sz="2000">
              <a:latin typeface="Georgia"/>
              <a:cs typeface="Georgia"/>
            </a:endParaRPr>
          </a:p>
          <a:p>
            <a:pPr marL="361315" marR="1237615" indent="-177165">
              <a:lnSpc>
                <a:spcPct val="100000"/>
              </a:lnSpc>
              <a:spcBef>
                <a:spcPts val="600"/>
              </a:spcBef>
              <a:buFont typeface="Arial"/>
              <a:buChar char="•"/>
              <a:tabLst>
                <a:tab pos="361950" algn="l"/>
              </a:tabLst>
            </a:pPr>
            <a:r>
              <a:rPr sz="2000" spc="-5" dirty="0">
                <a:latin typeface="Georgia"/>
                <a:cs typeface="Georgia"/>
              </a:rPr>
              <a:t>Laboratories that perform </a:t>
            </a:r>
            <a:r>
              <a:rPr sz="2000" dirty="0">
                <a:latin typeface="Georgia"/>
                <a:cs typeface="Georgia"/>
              </a:rPr>
              <a:t>clinical testing </a:t>
            </a:r>
            <a:r>
              <a:rPr sz="2000" spc="-5" dirty="0">
                <a:latin typeface="Georgia"/>
                <a:cs typeface="Georgia"/>
              </a:rPr>
              <a:t>under </a:t>
            </a:r>
            <a:r>
              <a:rPr sz="2000" dirty="0">
                <a:latin typeface="Georgia"/>
                <a:cs typeface="Georgia"/>
              </a:rPr>
              <a:t>a Clinical  </a:t>
            </a:r>
            <a:r>
              <a:rPr sz="2000" spc="-5" dirty="0">
                <a:latin typeface="Georgia"/>
                <a:cs typeface="Georgia"/>
              </a:rPr>
              <a:t>Laboratory Improvement </a:t>
            </a:r>
            <a:r>
              <a:rPr sz="2000" dirty="0">
                <a:latin typeface="Georgia"/>
                <a:cs typeface="Georgia"/>
              </a:rPr>
              <a:t>Amendments (CLIA)</a:t>
            </a:r>
            <a:r>
              <a:rPr sz="2000" spc="-20" dirty="0">
                <a:latin typeface="Georgia"/>
                <a:cs typeface="Georgia"/>
              </a:rPr>
              <a:t> </a:t>
            </a:r>
            <a:r>
              <a:rPr sz="2000" spc="-5" dirty="0">
                <a:latin typeface="Georgia"/>
                <a:cs typeface="Georgia"/>
              </a:rPr>
              <a:t>certificate</a:t>
            </a:r>
            <a:endParaRPr sz="2000">
              <a:latin typeface="Georgia"/>
              <a:cs typeface="Georgia"/>
            </a:endParaRPr>
          </a:p>
          <a:p>
            <a:pPr marL="361315" indent="-177165">
              <a:lnSpc>
                <a:spcPct val="100000"/>
              </a:lnSpc>
              <a:spcBef>
                <a:spcPts val="595"/>
              </a:spcBef>
              <a:buFont typeface="Arial"/>
              <a:buChar char="•"/>
              <a:tabLst>
                <a:tab pos="361950" algn="l"/>
              </a:tabLst>
            </a:pPr>
            <a:r>
              <a:rPr sz="2000" dirty="0">
                <a:latin typeface="Georgia"/>
                <a:cs typeface="Georgia"/>
              </a:rPr>
              <a:t>Non-laboratory </a:t>
            </a:r>
            <a:r>
              <a:rPr sz="2000" spc="-5" dirty="0">
                <a:latin typeface="Georgia"/>
                <a:cs typeface="Georgia"/>
              </a:rPr>
              <a:t>COVID-19 </a:t>
            </a:r>
            <a:r>
              <a:rPr sz="2000" dirty="0">
                <a:latin typeface="Georgia"/>
                <a:cs typeface="Georgia"/>
              </a:rPr>
              <a:t>testing</a:t>
            </a:r>
            <a:r>
              <a:rPr sz="2000" spc="-30" dirty="0">
                <a:latin typeface="Georgia"/>
                <a:cs typeface="Georgia"/>
              </a:rPr>
              <a:t> </a:t>
            </a:r>
            <a:r>
              <a:rPr sz="2000" spc="-5" dirty="0">
                <a:latin typeface="Georgia"/>
                <a:cs typeface="Georgia"/>
              </a:rPr>
              <a:t>locations</a:t>
            </a:r>
            <a:endParaRPr sz="2000">
              <a:latin typeface="Georgia"/>
              <a:cs typeface="Georgia"/>
            </a:endParaRPr>
          </a:p>
          <a:p>
            <a:pPr marL="361315" marR="5080" indent="-177165">
              <a:lnSpc>
                <a:spcPct val="100000"/>
              </a:lnSpc>
              <a:spcBef>
                <a:spcPts val="605"/>
              </a:spcBef>
              <a:buFont typeface="Arial"/>
              <a:buChar char="•"/>
              <a:tabLst>
                <a:tab pos="361950" algn="l"/>
              </a:tabLst>
            </a:pPr>
            <a:r>
              <a:rPr sz="2000" dirty="0">
                <a:latin typeface="Georgia"/>
                <a:cs typeface="Georgia"/>
              </a:rPr>
              <a:t>Other </a:t>
            </a:r>
            <a:r>
              <a:rPr sz="2000" spc="-5" dirty="0">
                <a:latin typeface="Georgia"/>
                <a:cs typeface="Georgia"/>
              </a:rPr>
              <a:t>facilities </a:t>
            </a:r>
            <a:r>
              <a:rPr sz="2000" dirty="0">
                <a:latin typeface="Georgia"/>
                <a:cs typeface="Georgia"/>
              </a:rPr>
              <a:t>or locations </a:t>
            </a:r>
            <a:r>
              <a:rPr sz="2000" spc="-5" dirty="0">
                <a:latin typeface="Georgia"/>
                <a:cs typeface="Georgia"/>
              </a:rPr>
              <a:t>offering COVID-19 point-of-care tests, </a:t>
            </a:r>
            <a:r>
              <a:rPr sz="2000" dirty="0">
                <a:latin typeface="Georgia"/>
                <a:cs typeface="Georgia"/>
              </a:rPr>
              <a:t>or  in-home</a:t>
            </a:r>
            <a:r>
              <a:rPr sz="2000" spc="-15" dirty="0">
                <a:latin typeface="Georgia"/>
                <a:cs typeface="Georgia"/>
              </a:rPr>
              <a:t> </a:t>
            </a:r>
            <a:r>
              <a:rPr sz="2000" dirty="0">
                <a:latin typeface="Georgia"/>
                <a:cs typeface="Georgia"/>
              </a:rPr>
              <a:t>tests</a:t>
            </a:r>
            <a:endParaRPr sz="2000">
              <a:latin typeface="Georgia"/>
              <a:cs typeface="Georgia"/>
            </a:endParaRPr>
          </a:p>
          <a:p>
            <a:pPr>
              <a:lnSpc>
                <a:spcPct val="100000"/>
              </a:lnSpc>
            </a:pPr>
            <a:endParaRPr sz="2300">
              <a:latin typeface="Georgia"/>
              <a:cs typeface="Georgia"/>
            </a:endParaRPr>
          </a:p>
          <a:p>
            <a:pPr>
              <a:lnSpc>
                <a:spcPct val="100000"/>
              </a:lnSpc>
              <a:spcBef>
                <a:spcPts val="10"/>
              </a:spcBef>
            </a:pPr>
            <a:endParaRPr sz="2650">
              <a:latin typeface="Georgia"/>
              <a:cs typeface="Georgia"/>
            </a:endParaRPr>
          </a:p>
          <a:p>
            <a:pPr marL="1708785" marR="17145" indent="-1675130">
              <a:lnSpc>
                <a:spcPct val="100000"/>
              </a:lnSpc>
            </a:pPr>
            <a:r>
              <a:rPr sz="2400" b="1" spc="-5" dirty="0">
                <a:solidFill>
                  <a:srgbClr val="009CDD"/>
                </a:solidFill>
                <a:latin typeface="Georgia"/>
                <a:cs typeface="Georgia"/>
              </a:rPr>
              <a:t>Reach out </a:t>
            </a:r>
            <a:r>
              <a:rPr sz="2400" b="1" spc="-10" dirty="0">
                <a:solidFill>
                  <a:srgbClr val="009CDD"/>
                </a:solidFill>
                <a:latin typeface="Georgia"/>
                <a:cs typeface="Georgia"/>
              </a:rPr>
              <a:t>to </a:t>
            </a:r>
            <a:r>
              <a:rPr sz="2400" b="1" spc="-5" dirty="0">
                <a:solidFill>
                  <a:srgbClr val="009CDD"/>
                </a:solidFill>
                <a:latin typeface="Georgia"/>
                <a:cs typeface="Georgia"/>
              </a:rPr>
              <a:t>state agencies </a:t>
            </a:r>
            <a:r>
              <a:rPr sz="2400" b="1" dirty="0">
                <a:solidFill>
                  <a:srgbClr val="009CDD"/>
                </a:solidFill>
                <a:latin typeface="Georgia"/>
                <a:cs typeface="Georgia"/>
              </a:rPr>
              <a:t>for specific </a:t>
            </a:r>
            <a:r>
              <a:rPr sz="2400" b="1" spc="-5" dirty="0">
                <a:solidFill>
                  <a:srgbClr val="009CDD"/>
                </a:solidFill>
                <a:latin typeface="Georgia"/>
                <a:cs typeface="Georgia"/>
              </a:rPr>
              <a:t>guidance </a:t>
            </a:r>
            <a:r>
              <a:rPr sz="2400" b="1" spc="-10" dirty="0">
                <a:solidFill>
                  <a:srgbClr val="009CDD"/>
                </a:solidFill>
                <a:latin typeface="Georgia"/>
                <a:cs typeface="Georgia"/>
              </a:rPr>
              <a:t>on  </a:t>
            </a:r>
            <a:r>
              <a:rPr sz="2400" b="1" spc="-5" dirty="0">
                <a:solidFill>
                  <a:srgbClr val="009CDD"/>
                </a:solidFill>
                <a:latin typeface="Georgia"/>
                <a:cs typeface="Georgia"/>
              </a:rPr>
              <a:t>implementation </a:t>
            </a:r>
            <a:r>
              <a:rPr sz="2400" b="1" spc="-10" dirty="0">
                <a:solidFill>
                  <a:srgbClr val="009CDD"/>
                </a:solidFill>
                <a:latin typeface="Georgia"/>
                <a:cs typeface="Georgia"/>
              </a:rPr>
              <a:t>for</a:t>
            </a:r>
            <a:r>
              <a:rPr sz="2400" b="1" dirty="0">
                <a:solidFill>
                  <a:srgbClr val="009CDD"/>
                </a:solidFill>
                <a:latin typeface="Georgia"/>
                <a:cs typeface="Georgia"/>
              </a:rPr>
              <a:t> reporting</a:t>
            </a:r>
            <a:endParaRPr sz="2400">
              <a:latin typeface="Georgia"/>
              <a:cs typeface="Georgia"/>
            </a:endParaRPr>
          </a:p>
        </p:txBody>
      </p:sp>
      <p:sp>
        <p:nvSpPr>
          <p:cNvPr id="6" name="Slide Number Placeholder 5">
            <a:extLst>
              <a:ext uri="{FF2B5EF4-FFF2-40B4-BE49-F238E27FC236}">
                <a16:creationId xmlns:a16="http://schemas.microsoft.com/office/drawing/2014/main" id="{DCF557FD-E751-462D-9D02-B48EB18BDBD1}"/>
              </a:ext>
            </a:extLst>
          </p:cNvPr>
          <p:cNvSpPr>
            <a:spLocks noGrp="1"/>
          </p:cNvSpPr>
          <p:nvPr>
            <p:ph type="sldNum" sz="quarter" idx="7"/>
          </p:nvPr>
        </p:nvSpPr>
        <p:spPr/>
        <p:txBody>
          <a:bodyPr/>
          <a:lstStyle/>
          <a:p>
            <a:fld id="{B6F15528-21DE-4FAA-801E-634DDDAF4B2B}"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47450" y="759974"/>
            <a:ext cx="667575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Government Resources </a:t>
            </a:r>
            <a:r>
              <a:rPr sz="2600" spc="-5" dirty="0">
                <a:solidFill>
                  <a:srgbClr val="009CDD"/>
                </a:solidFill>
              </a:rPr>
              <a:t>for </a:t>
            </a:r>
            <a:r>
              <a:rPr sz="2600" dirty="0">
                <a:solidFill>
                  <a:srgbClr val="009CDD"/>
                </a:solidFill>
              </a:rPr>
              <a:t>COVID-19</a:t>
            </a:r>
            <a:r>
              <a:rPr sz="2600" spc="-95" dirty="0">
                <a:solidFill>
                  <a:srgbClr val="009CDD"/>
                </a:solidFill>
              </a:rPr>
              <a:t> </a:t>
            </a:r>
            <a:r>
              <a:rPr sz="2600" spc="-5" dirty="0">
                <a:solidFill>
                  <a:srgbClr val="009CDD"/>
                </a:solidFill>
              </a:rPr>
              <a:t>Testing</a:t>
            </a:r>
            <a:endParaRPr sz="2600"/>
          </a:p>
        </p:txBody>
      </p:sp>
      <p:sp>
        <p:nvSpPr>
          <p:cNvPr id="5" name="object 5"/>
          <p:cNvSpPr txBox="1"/>
          <p:nvPr/>
        </p:nvSpPr>
        <p:spPr>
          <a:xfrm>
            <a:off x="947405" y="1859611"/>
            <a:ext cx="7077709" cy="2110740"/>
          </a:xfrm>
          <a:prstGeom prst="rect">
            <a:avLst/>
          </a:prstGeom>
        </p:spPr>
        <p:txBody>
          <a:bodyPr vert="horz" wrap="square" lIns="0" tIns="140970" rIns="0" bIns="0" rtlCol="0">
            <a:spAutoFit/>
          </a:bodyPr>
          <a:lstStyle/>
          <a:p>
            <a:pPr marL="182880" indent="-170815">
              <a:lnSpc>
                <a:spcPct val="100000"/>
              </a:lnSpc>
              <a:spcBef>
                <a:spcPts val="1110"/>
              </a:spcBef>
              <a:buFont typeface="Arial"/>
              <a:buChar char="•"/>
              <a:tabLst>
                <a:tab pos="183515" algn="l"/>
              </a:tabLst>
            </a:pPr>
            <a:r>
              <a:rPr sz="1900" u="sng" spc="-480" dirty="0">
                <a:solidFill>
                  <a:srgbClr val="009CDD"/>
                </a:solidFill>
                <a:uFill>
                  <a:solidFill>
                    <a:srgbClr val="009CDD"/>
                  </a:solidFill>
                </a:uFill>
                <a:latin typeface="Times New Roman"/>
                <a:cs typeface="Times New Roman"/>
              </a:rPr>
              <a:t> </a:t>
            </a:r>
            <a:r>
              <a:rPr sz="1900" u="sng" spc="-10" dirty="0">
                <a:solidFill>
                  <a:srgbClr val="009CDD"/>
                </a:solidFill>
                <a:uFill>
                  <a:solidFill>
                    <a:srgbClr val="009CDD"/>
                  </a:solidFill>
                </a:uFill>
                <a:latin typeface="Georgia"/>
                <a:cs typeface="Georgia"/>
              </a:rPr>
              <a:t>PREP </a:t>
            </a:r>
            <a:r>
              <a:rPr sz="1900" u="sng" spc="-5" dirty="0">
                <a:solidFill>
                  <a:srgbClr val="009CDD"/>
                </a:solidFill>
                <a:uFill>
                  <a:solidFill>
                    <a:srgbClr val="009CDD"/>
                  </a:solidFill>
                </a:uFill>
                <a:latin typeface="Georgia"/>
                <a:cs typeface="Georgia"/>
              </a:rPr>
              <a:t>Act Coverage </a:t>
            </a:r>
            <a:r>
              <a:rPr sz="1900" u="sng" dirty="0">
                <a:solidFill>
                  <a:srgbClr val="009CDD"/>
                </a:solidFill>
                <a:uFill>
                  <a:solidFill>
                    <a:srgbClr val="009CDD"/>
                  </a:solidFill>
                </a:uFill>
                <a:latin typeface="Georgia"/>
                <a:cs typeface="Georgia"/>
              </a:rPr>
              <a:t>for </a:t>
            </a:r>
            <a:r>
              <a:rPr sz="1900" u="sng" spc="-5" dirty="0">
                <a:solidFill>
                  <a:srgbClr val="009CDD"/>
                </a:solidFill>
                <a:uFill>
                  <a:solidFill>
                    <a:srgbClr val="009CDD"/>
                  </a:solidFill>
                </a:uFill>
                <a:latin typeface="Georgia"/>
                <a:cs typeface="Georgia"/>
              </a:rPr>
              <a:t>COVID-19</a:t>
            </a:r>
            <a:r>
              <a:rPr sz="1900" u="sng" spc="30" dirty="0">
                <a:solidFill>
                  <a:srgbClr val="009CDD"/>
                </a:solidFill>
                <a:uFill>
                  <a:solidFill>
                    <a:srgbClr val="009CDD"/>
                  </a:solidFill>
                </a:uFill>
                <a:latin typeface="Georgia"/>
                <a:cs typeface="Georgia"/>
              </a:rPr>
              <a:t> </a:t>
            </a:r>
            <a:r>
              <a:rPr sz="1900" u="sng" spc="-10" dirty="0">
                <a:solidFill>
                  <a:srgbClr val="009CDD"/>
                </a:solidFill>
                <a:uFill>
                  <a:solidFill>
                    <a:srgbClr val="009CDD"/>
                  </a:solidFill>
                </a:uFill>
                <a:latin typeface="Georgia"/>
                <a:cs typeface="Georgia"/>
              </a:rPr>
              <a:t>Testing</a:t>
            </a:r>
            <a:endParaRPr sz="1900">
              <a:latin typeface="Georgia"/>
              <a:cs typeface="Georgia"/>
            </a:endParaRPr>
          </a:p>
          <a:p>
            <a:pPr marL="413384" lvl="1" indent="-173355">
              <a:lnSpc>
                <a:spcPct val="100000"/>
              </a:lnSpc>
              <a:spcBef>
                <a:spcPts val="1005"/>
              </a:spcBef>
              <a:buFont typeface="Arial"/>
              <a:buChar char="–"/>
              <a:tabLst>
                <a:tab pos="414020" algn="l"/>
              </a:tabLst>
            </a:pPr>
            <a:r>
              <a:rPr sz="1900" spc="-5" dirty="0">
                <a:latin typeface="Georgia"/>
                <a:cs typeface="Georgia"/>
              </a:rPr>
              <a:t>Guidance from the </a:t>
            </a:r>
            <a:r>
              <a:rPr sz="1900" spc="-10" dirty="0">
                <a:latin typeface="Georgia"/>
                <a:cs typeface="Georgia"/>
              </a:rPr>
              <a:t>Department </a:t>
            </a:r>
            <a:r>
              <a:rPr sz="1900" spc="-5" dirty="0">
                <a:latin typeface="Georgia"/>
                <a:cs typeface="Georgia"/>
              </a:rPr>
              <a:t>of </a:t>
            </a:r>
            <a:r>
              <a:rPr sz="1900" spc="-10" dirty="0">
                <a:latin typeface="Georgia"/>
                <a:cs typeface="Georgia"/>
              </a:rPr>
              <a:t>Health </a:t>
            </a:r>
            <a:r>
              <a:rPr sz="1900" spc="-5" dirty="0">
                <a:latin typeface="Georgia"/>
                <a:cs typeface="Georgia"/>
              </a:rPr>
              <a:t>and Human</a:t>
            </a:r>
            <a:r>
              <a:rPr sz="1900" spc="105" dirty="0">
                <a:latin typeface="Georgia"/>
                <a:cs typeface="Georgia"/>
              </a:rPr>
              <a:t> </a:t>
            </a:r>
            <a:r>
              <a:rPr sz="1900" spc="-5" dirty="0">
                <a:latin typeface="Georgia"/>
                <a:cs typeface="Georgia"/>
              </a:rPr>
              <a:t>Services</a:t>
            </a:r>
            <a:endParaRPr sz="1900">
              <a:latin typeface="Georgia"/>
              <a:cs typeface="Georgia"/>
            </a:endParaRPr>
          </a:p>
          <a:p>
            <a:pPr lvl="1">
              <a:lnSpc>
                <a:spcPct val="100000"/>
              </a:lnSpc>
              <a:buFont typeface="Arial"/>
              <a:buChar char="–"/>
            </a:pPr>
            <a:endParaRPr sz="2100">
              <a:latin typeface="Georgia"/>
              <a:cs typeface="Georgia"/>
            </a:endParaRPr>
          </a:p>
          <a:p>
            <a:pPr marL="182880" indent="-170815">
              <a:lnSpc>
                <a:spcPct val="100000"/>
              </a:lnSpc>
              <a:spcBef>
                <a:spcPts val="1885"/>
              </a:spcBef>
              <a:buFont typeface="Arial"/>
              <a:buChar char="•"/>
              <a:tabLst>
                <a:tab pos="183515" algn="l"/>
              </a:tabLst>
            </a:pPr>
            <a:r>
              <a:rPr sz="1900" u="sng" spc="-480" dirty="0">
                <a:solidFill>
                  <a:srgbClr val="009CDD"/>
                </a:solidFill>
                <a:uFill>
                  <a:solidFill>
                    <a:srgbClr val="009CDD"/>
                  </a:solidFill>
                </a:uFill>
                <a:latin typeface="Times New Roman"/>
                <a:cs typeface="Times New Roman"/>
              </a:rPr>
              <a:t> </a:t>
            </a:r>
            <a:r>
              <a:rPr sz="1900" u="sng" spc="-5" dirty="0">
                <a:solidFill>
                  <a:srgbClr val="009CDD"/>
                </a:solidFill>
                <a:uFill>
                  <a:solidFill>
                    <a:srgbClr val="009CDD"/>
                  </a:solidFill>
                </a:uFill>
                <a:latin typeface="Georgia"/>
                <a:cs typeface="Georgia"/>
              </a:rPr>
              <a:t>FDA’s </a:t>
            </a:r>
            <a:r>
              <a:rPr sz="1900" u="sng" dirty="0">
                <a:solidFill>
                  <a:srgbClr val="009CDD"/>
                </a:solidFill>
                <a:uFill>
                  <a:solidFill>
                    <a:srgbClr val="009CDD"/>
                  </a:solidFill>
                </a:uFill>
                <a:latin typeface="Georgia"/>
                <a:cs typeface="Georgia"/>
              </a:rPr>
              <a:t>FAQ </a:t>
            </a:r>
            <a:r>
              <a:rPr sz="1900" u="sng" spc="-5" dirty="0">
                <a:solidFill>
                  <a:srgbClr val="009CDD"/>
                </a:solidFill>
                <a:uFill>
                  <a:solidFill>
                    <a:srgbClr val="009CDD"/>
                  </a:solidFill>
                </a:uFill>
                <a:latin typeface="Georgia"/>
                <a:cs typeface="Georgia"/>
              </a:rPr>
              <a:t>on </a:t>
            </a:r>
            <a:r>
              <a:rPr sz="1900" u="sng" spc="-10" dirty="0">
                <a:solidFill>
                  <a:srgbClr val="009CDD"/>
                </a:solidFill>
                <a:uFill>
                  <a:solidFill>
                    <a:srgbClr val="009CDD"/>
                  </a:solidFill>
                </a:uFill>
                <a:latin typeface="Georgia"/>
                <a:cs typeface="Georgia"/>
              </a:rPr>
              <a:t>Testing </a:t>
            </a:r>
            <a:r>
              <a:rPr sz="1900" u="sng" spc="-5" dirty="0">
                <a:solidFill>
                  <a:srgbClr val="009CDD"/>
                </a:solidFill>
                <a:uFill>
                  <a:solidFill>
                    <a:srgbClr val="009CDD"/>
                  </a:solidFill>
                </a:uFill>
                <a:latin typeface="Georgia"/>
                <a:cs typeface="Georgia"/>
              </a:rPr>
              <a:t>for</a:t>
            </a:r>
            <a:r>
              <a:rPr sz="1900" u="sng" spc="30" dirty="0">
                <a:solidFill>
                  <a:srgbClr val="009CDD"/>
                </a:solidFill>
                <a:uFill>
                  <a:solidFill>
                    <a:srgbClr val="009CDD"/>
                  </a:solidFill>
                </a:uFill>
                <a:latin typeface="Georgia"/>
                <a:cs typeface="Georgia"/>
              </a:rPr>
              <a:t> </a:t>
            </a:r>
            <a:r>
              <a:rPr sz="1900" u="sng" spc="-5" dirty="0">
                <a:solidFill>
                  <a:srgbClr val="009CDD"/>
                </a:solidFill>
                <a:uFill>
                  <a:solidFill>
                    <a:srgbClr val="009CDD"/>
                  </a:solidFill>
                </a:uFill>
                <a:latin typeface="Georgia"/>
                <a:cs typeface="Georgia"/>
              </a:rPr>
              <a:t>SARS-CoV-2</a:t>
            </a:r>
            <a:endParaRPr sz="1900">
              <a:latin typeface="Georgia"/>
              <a:cs typeface="Georgia"/>
            </a:endParaRPr>
          </a:p>
          <a:p>
            <a:pPr marL="413384" lvl="1" indent="-173355">
              <a:lnSpc>
                <a:spcPct val="100000"/>
              </a:lnSpc>
              <a:spcBef>
                <a:spcPts val="1010"/>
              </a:spcBef>
              <a:buFont typeface="Arial"/>
              <a:buChar char="–"/>
              <a:tabLst>
                <a:tab pos="414020" algn="l"/>
              </a:tabLst>
            </a:pPr>
            <a:r>
              <a:rPr sz="1900" spc="-5" dirty="0">
                <a:latin typeface="Georgia"/>
                <a:cs typeface="Georgia"/>
              </a:rPr>
              <a:t>FDA </a:t>
            </a:r>
            <a:r>
              <a:rPr sz="1900" spc="-10" dirty="0">
                <a:latin typeface="Georgia"/>
                <a:cs typeface="Georgia"/>
              </a:rPr>
              <a:t>Recommendations for </a:t>
            </a:r>
            <a:r>
              <a:rPr sz="1900" spc="-5" dirty="0">
                <a:latin typeface="Georgia"/>
                <a:cs typeface="Georgia"/>
              </a:rPr>
              <a:t>Health Care</a:t>
            </a:r>
            <a:r>
              <a:rPr sz="1900" spc="100" dirty="0">
                <a:latin typeface="Georgia"/>
                <a:cs typeface="Georgia"/>
              </a:rPr>
              <a:t> </a:t>
            </a:r>
            <a:r>
              <a:rPr sz="1900" spc="-10" dirty="0">
                <a:latin typeface="Georgia"/>
                <a:cs typeface="Georgia"/>
              </a:rPr>
              <a:t>Providers</a:t>
            </a:r>
            <a:endParaRPr sz="1900">
              <a:latin typeface="Georgia"/>
              <a:cs typeface="Georgia"/>
            </a:endParaRPr>
          </a:p>
        </p:txBody>
      </p:sp>
      <p:sp>
        <p:nvSpPr>
          <p:cNvPr id="6" name="Slide Number Placeholder 5">
            <a:extLst>
              <a:ext uri="{FF2B5EF4-FFF2-40B4-BE49-F238E27FC236}">
                <a16:creationId xmlns:a16="http://schemas.microsoft.com/office/drawing/2014/main" id="{51D802FB-A82D-4029-8F23-23CE28DCE103}"/>
              </a:ext>
            </a:extLst>
          </p:cNvPr>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2117" y="2736590"/>
            <a:ext cx="8041640" cy="1233170"/>
          </a:xfrm>
          <a:prstGeom prst="rect">
            <a:avLst/>
          </a:prstGeom>
        </p:spPr>
        <p:txBody>
          <a:bodyPr vert="horz" wrap="square" lIns="0" tIns="147320" rIns="0" bIns="0" rtlCol="0">
            <a:spAutoFit/>
          </a:bodyPr>
          <a:lstStyle/>
          <a:p>
            <a:pPr marL="38100" marR="30480">
              <a:lnSpc>
                <a:spcPct val="80000"/>
              </a:lnSpc>
              <a:spcBef>
                <a:spcPts val="1160"/>
              </a:spcBef>
            </a:pPr>
            <a:r>
              <a:rPr dirty="0"/>
              <a:t>BinaxNOW</a:t>
            </a:r>
            <a:r>
              <a:rPr sz="4350" baseline="24904" dirty="0"/>
              <a:t>™ </a:t>
            </a:r>
            <a:r>
              <a:rPr sz="4400" dirty="0"/>
              <a:t>COVID-19 </a:t>
            </a:r>
            <a:r>
              <a:rPr sz="4400" spc="-5" dirty="0"/>
              <a:t>Ag </a:t>
            </a:r>
            <a:r>
              <a:rPr sz="4400" spc="-10" dirty="0"/>
              <a:t>Card  </a:t>
            </a:r>
            <a:r>
              <a:rPr sz="4400" dirty="0"/>
              <a:t>Technical</a:t>
            </a:r>
            <a:r>
              <a:rPr sz="4400" spc="-40" dirty="0"/>
              <a:t> </a:t>
            </a:r>
            <a:r>
              <a:rPr sz="4400" dirty="0"/>
              <a:t>Overview</a:t>
            </a:r>
            <a:endParaRPr sz="44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Basic_White_v5_prophet_edit">
  <a:themeElements>
    <a:clrScheme name="Custom 2">
      <a:dk1>
        <a:srgbClr val="000000"/>
      </a:dk1>
      <a:lt1>
        <a:srgbClr val="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009CDE"/>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extLst>
    <a:ext uri="{05A4C25C-085E-4340-85A3-A5531E510DB2}">
      <thm15:themeFamily xmlns:thm15="http://schemas.microsoft.com/office/thememl/2012/main" name="Presentation3" id="{E0A01018-B5E6-4AF7-8227-9A26FD6BE411}" vid="{20876BB0-F697-43AA-A4CE-71B7E2C31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81B96D32F09142A3037C23AC47DD04" ma:contentTypeVersion="13" ma:contentTypeDescription="Create a new document." ma:contentTypeScope="" ma:versionID="1f487ac579b918ab23bf750d6579f416">
  <xsd:schema xmlns:xsd="http://www.w3.org/2001/XMLSchema" xmlns:xs="http://www.w3.org/2001/XMLSchema" xmlns:p="http://schemas.microsoft.com/office/2006/metadata/properties" xmlns:ns3="329dfb8e-ee84-442d-b226-6ea52e53c59a" xmlns:ns4="4b145509-9e68-40ba-bddd-a87540127b69" targetNamespace="http://schemas.microsoft.com/office/2006/metadata/properties" ma:root="true" ma:fieldsID="6156dae1bd4391e8a7e3978b8d0b4a3e" ns3:_="" ns4:_="">
    <xsd:import namespace="329dfb8e-ee84-442d-b226-6ea52e53c59a"/>
    <xsd:import namespace="4b145509-9e68-40ba-bddd-a87540127b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dfb8e-ee84-442d-b226-6ea52e53c5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45509-9e68-40ba-bddd-a87540127b6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8F9B90-DE28-48B6-A182-F1CB66B9FB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05DF42-08B1-4D06-A2C9-68811DF9E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dfb8e-ee84-442d-b226-6ea52e53c59a"/>
    <ds:schemaRef ds:uri="4b145509-9e68-40ba-bddd-a87540127b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63D5CD-FC32-4D67-B65C-5251D0151C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TotalTime>
  <Words>7198</Words>
  <Application>Microsoft Office PowerPoint</Application>
  <PresentationFormat>Custom</PresentationFormat>
  <Paragraphs>520</Paragraphs>
  <Slides>37</Slides>
  <Notes>34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Georgia</vt:lpstr>
      <vt:lpstr>Times New Roman</vt:lpstr>
      <vt:lpstr>Wingdings</vt:lpstr>
      <vt:lpstr>Office Theme</vt:lpstr>
      <vt:lpstr>PPT Basic_White_v5_prophet_edit</vt:lpstr>
      <vt:lpstr>think-cell Slide</vt:lpstr>
      <vt:lpstr>US TRAINING</vt:lpstr>
      <vt:lpstr>BinaxNOW™ COVID-19 Ag Card &amp; NAVICA™ App Training Agenda</vt:lpstr>
      <vt:lpstr>BinaxNOW™</vt:lpstr>
      <vt:lpstr>Intended Use: Key Points</vt:lpstr>
      <vt:lpstr>BinaxNOW™ COVID-19 Ag Card Emergency Use Authorization</vt:lpstr>
      <vt:lpstr>BinaxNOW™ COVID-19 Ag Card Emergency Use Authorization</vt:lpstr>
      <vt:lpstr>COVID-19 CARES Act Reporting Requirements</vt:lpstr>
      <vt:lpstr>Government Resources for COVID-19 Testing</vt:lpstr>
      <vt:lpstr>BinaxNOW™ COVID-19 Ag Card  Technical Overview</vt:lpstr>
      <vt:lpstr>BinaxNOW™ COVID-19 Ag Card Product Overview</vt:lpstr>
      <vt:lpstr>Reagent and Materials</vt:lpstr>
      <vt:lpstr>Quality Control</vt:lpstr>
      <vt:lpstr>When is Quality Control Required?</vt:lpstr>
      <vt:lpstr>Nasal Swab Sample Collection</vt:lpstr>
      <vt:lpstr>Specimen Transport &amp; Storage</vt:lpstr>
      <vt:lpstr>Specimen Transport &amp; Storage</vt:lpstr>
      <vt:lpstr>BinaxNOW™ COVID-19 Ag Card Demonstration Video</vt:lpstr>
      <vt:lpstr>BinaxNOW™ COVID-19 Ag Card Test Procedure Overview</vt:lpstr>
      <vt:lpstr>BinaxNOW™ COVID-19 Ag Card Overview</vt:lpstr>
      <vt:lpstr>BinaxNOW™ COVID-19 Ag Card Procedure</vt:lpstr>
      <vt:lpstr>BinaxNOW™ COVID-19 Ag Card Procedure Key Points</vt:lpstr>
      <vt:lpstr>BinaxNOW™ COVID-19 Ag Card Procedure Key Points</vt:lpstr>
      <vt:lpstr>BinaxNOW™ COVID-19 Ag Card Procedure Key Points</vt:lpstr>
      <vt:lpstr>BinaxNOW™ COVID-19 Ag Card Procedure Key Points</vt:lpstr>
      <vt:lpstr>Result Interpretation</vt:lpstr>
      <vt:lpstr>Result Interpretation</vt:lpstr>
      <vt:lpstr>Near-Patient Workflow: No Swab Transport*</vt:lpstr>
      <vt:lpstr>Near-Patient Workflow: No Swab Transport* Option B (Begin Test Procedure, Then Collect Patient Swab)</vt:lpstr>
      <vt:lpstr>NAVICA™ App</vt:lpstr>
      <vt:lpstr>The NAVICA System A Comprehensive Digital Platform to Manage your COVID-19 Testing Program </vt:lpstr>
      <vt:lpstr>The NAVICA™ System  Solution Overview</vt:lpstr>
      <vt:lpstr>The NAVICA System  Workflow Overview</vt:lpstr>
      <vt:lpstr>Training Toolkit</vt:lpstr>
      <vt:lpstr>Training Toolkit</vt:lpstr>
      <vt:lpstr>Additional Resources</vt:lpstr>
      <vt:lpstr>BinaxNOW™ COVID-19 Ag Card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- 120006994-08 BinaxNow COVID Ag Training NAVICA Customer Training 11.5.2020</dc:title>
  <dc:creator>sandra.mccue</dc:creator>
  <cp:lastModifiedBy>Morris, Kristina</cp:lastModifiedBy>
  <cp:revision>35</cp:revision>
  <dcterms:created xsi:type="dcterms:W3CDTF">2020-11-09T11:22:31Z</dcterms:created>
  <dcterms:modified xsi:type="dcterms:W3CDTF">2021-08-30T16:36:11Z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LastSaved">
    <vt:filetime>2020-11-09T00:00:00Z</vt:filetime>
  </property>
  <property fmtid="{D5CDD505-2E9C-101B-9397-08002B2CF9AE}" pid="4" name="ContentTypeId">
    <vt:lpwstr>0x0101007081B96D32F09142A3037C23AC47DD04</vt:lpwstr>
  </property>
</Properties>
</file>